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8" r:id="rId2"/>
    <p:sldId id="256" r:id="rId3"/>
    <p:sldId id="257" r:id="rId4"/>
    <p:sldId id="266" r:id="rId5"/>
    <p:sldId id="267" r:id="rId6"/>
    <p:sldId id="268" r:id="rId7"/>
    <p:sldId id="269" r:id="rId8"/>
    <p:sldId id="270" r:id="rId9"/>
    <p:sldId id="271"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B5D7D"/>
    <a:srgbClr val="000080"/>
    <a:srgbClr val="FFFFFF"/>
    <a:srgbClr val="ABC1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05" autoAdjust="0"/>
    <p:restoredTop sz="86672" autoAdjust="0"/>
  </p:normalViewPr>
  <p:slideViewPr>
    <p:cSldViewPr snapToGrid="0">
      <p:cViewPr varScale="1">
        <p:scale>
          <a:sx n="64" d="100"/>
          <a:sy n="64" d="100"/>
        </p:scale>
        <p:origin x="66" y="3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image" Target="../media/image33.png"/><Relationship Id="rId4" Type="http://schemas.openxmlformats.org/officeDocument/2006/relationships/image" Target="../media/image3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image" Target="../media/image33.png"/><Relationship Id="rId4" Type="http://schemas.openxmlformats.org/officeDocument/2006/relationships/image" Target="../media/image3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274D7E-8FD3-4299-8AEA-B1F9C8A2F1BB}" type="doc">
      <dgm:prSet loTypeId="urn:microsoft.com/office/officeart/2005/8/layout/pList2" loCatId="picture" qsTypeId="urn:microsoft.com/office/officeart/2005/8/quickstyle/simple1" qsCatId="simple" csTypeId="urn:microsoft.com/office/officeart/2005/8/colors/accent1_2" csCatId="accent1" phldr="1"/>
      <dgm:spPr/>
      <dgm:t>
        <a:bodyPr/>
        <a:lstStyle/>
        <a:p>
          <a:endParaRPr lang="sv-SE"/>
        </a:p>
      </dgm:t>
    </dgm:pt>
    <dgm:pt modelId="{5556FAF0-DE1C-4DF7-9729-47DCBBA91383}">
      <dgm:prSet phldrT="[Text]" phldr="0"/>
      <dgm:spPr/>
      <dgm:t>
        <a:bodyPr/>
        <a:lstStyle/>
        <a:p>
          <a:r>
            <a:rPr lang="sv-SE" dirty="0"/>
            <a:t>1. Läge + Havspåverkan. Nära Kapstaden och kyls av havsbris från </a:t>
          </a:r>
          <a:r>
            <a:rPr lang="sv-SE" dirty="0" err="1"/>
            <a:t>False</a:t>
          </a:r>
          <a:r>
            <a:rPr lang="sv-SE" dirty="0"/>
            <a:t> Bay </a:t>
          </a:r>
          <a:r>
            <a:rPr lang="sv-SE" dirty="0">
              <a:sym typeface="Wingdings" panose="05000000000000000000" pitchFamily="2" charset="2"/>
            </a:rPr>
            <a:t> Långsam mognad, bevarad syra &amp; komplex smak</a:t>
          </a:r>
          <a:endParaRPr lang="sv-SE" dirty="0"/>
        </a:p>
      </dgm:t>
    </dgm:pt>
    <dgm:pt modelId="{FDD60BE3-70B1-464A-8C4E-E6741E211066}" type="parTrans" cxnId="{D71F9EBD-D259-4B2C-858D-7793A2AB48C0}">
      <dgm:prSet/>
      <dgm:spPr/>
      <dgm:t>
        <a:bodyPr/>
        <a:lstStyle/>
        <a:p>
          <a:endParaRPr lang="sv-SE"/>
        </a:p>
      </dgm:t>
    </dgm:pt>
    <dgm:pt modelId="{0B5F5D4B-49BA-4CC6-81E2-CB2FF26AE8A6}" type="sibTrans" cxnId="{D71F9EBD-D259-4B2C-858D-7793A2AB48C0}">
      <dgm:prSet/>
      <dgm:spPr/>
      <dgm:t>
        <a:bodyPr/>
        <a:lstStyle/>
        <a:p>
          <a:endParaRPr lang="sv-SE"/>
        </a:p>
      </dgm:t>
    </dgm:pt>
    <dgm:pt modelId="{756EC19C-C373-419B-B203-FAED0C85DF0E}">
      <dgm:prSet phldrT="[Text]" phldr="0"/>
      <dgm:spPr/>
      <dgm:t>
        <a:bodyPr/>
        <a:lstStyle/>
        <a:p>
          <a:r>
            <a:rPr lang="sv-SE" dirty="0"/>
            <a:t>2. Topologi &amp; Mikroklimat: Berg som Simonsberg ger stora höjdskillnader o många mikroklimat </a:t>
          </a:r>
          <a:r>
            <a:rPr lang="sv-SE" dirty="0">
              <a:sym typeface="Wingdings" panose="05000000000000000000" pitchFamily="2" charset="2"/>
            </a:rPr>
            <a:t> samma druva kan upplevas olika</a:t>
          </a:r>
          <a:endParaRPr lang="sv-SE" dirty="0"/>
        </a:p>
      </dgm:t>
    </dgm:pt>
    <dgm:pt modelId="{9D372643-3A0C-4EE5-8648-E33D82BCA94D}" type="parTrans" cxnId="{5CEE9D3F-074C-4F81-88D5-6A5CF5413DE9}">
      <dgm:prSet/>
      <dgm:spPr/>
      <dgm:t>
        <a:bodyPr/>
        <a:lstStyle/>
        <a:p>
          <a:endParaRPr lang="sv-SE"/>
        </a:p>
      </dgm:t>
    </dgm:pt>
    <dgm:pt modelId="{631B2D75-BCC7-4791-85D1-DDB46A7E68AB}" type="sibTrans" cxnId="{5CEE9D3F-074C-4F81-88D5-6A5CF5413DE9}">
      <dgm:prSet/>
      <dgm:spPr/>
      <dgm:t>
        <a:bodyPr/>
        <a:lstStyle/>
        <a:p>
          <a:endParaRPr lang="sv-SE"/>
        </a:p>
      </dgm:t>
    </dgm:pt>
    <dgm:pt modelId="{77B9369F-02A2-4943-9C40-F87E06E38C30}">
      <dgm:prSet phldrT="[Text]" phldr="0"/>
      <dgm:spPr/>
      <dgm:t>
        <a:bodyPr/>
        <a:lstStyle/>
        <a:p>
          <a:r>
            <a:rPr lang="sv-SE" dirty="0"/>
            <a:t>Jordmån: Främst vittrad granit och sandsten </a:t>
          </a:r>
          <a:r>
            <a:rPr lang="sv-SE" dirty="0">
              <a:sym typeface="Wingdings" panose="05000000000000000000" pitchFamily="2" charset="2"/>
            </a:rPr>
            <a:t> Bra dränering, djupa rötter &amp; låg naturlig avkastning  koncentrerade strukturerade viner’</a:t>
          </a:r>
          <a:endParaRPr lang="sv-SE" dirty="0"/>
        </a:p>
      </dgm:t>
    </dgm:pt>
    <dgm:pt modelId="{0479115F-D090-478A-BC5E-69DC137FE0BC}" type="parTrans" cxnId="{C66B86A1-0D5B-475E-9424-52C6F9707AF5}">
      <dgm:prSet/>
      <dgm:spPr/>
      <dgm:t>
        <a:bodyPr/>
        <a:lstStyle/>
        <a:p>
          <a:endParaRPr lang="sv-SE"/>
        </a:p>
      </dgm:t>
    </dgm:pt>
    <dgm:pt modelId="{1A44961F-A265-4F27-A9A3-DA6007C8A4BA}" type="sibTrans" cxnId="{C66B86A1-0D5B-475E-9424-52C6F9707AF5}">
      <dgm:prSet/>
      <dgm:spPr/>
      <dgm:t>
        <a:bodyPr/>
        <a:lstStyle/>
        <a:p>
          <a:endParaRPr lang="sv-SE"/>
        </a:p>
      </dgm:t>
    </dgm:pt>
    <dgm:pt modelId="{D1547CE1-62F8-4513-85CB-DCC5A3DE5585}">
      <dgm:prSet phldrT="[Text]" phldr="0"/>
      <dgm:spPr/>
      <dgm:t>
        <a:bodyPr/>
        <a:lstStyle/>
        <a:p>
          <a:r>
            <a:rPr lang="sv-SE" dirty="0"/>
            <a:t>Klimatbalans: Medelhavsklimat med varma dagar + svala nätter </a:t>
          </a:r>
          <a:r>
            <a:rPr lang="sv-SE" dirty="0">
              <a:sym typeface="Wingdings" panose="05000000000000000000" pitchFamily="2" charset="2"/>
            </a:rPr>
            <a:t>mogen frukt och </a:t>
          </a:r>
          <a:r>
            <a:rPr lang="sv-SE" dirty="0" err="1">
              <a:sym typeface="Wingdings" panose="05000000000000000000" pitchFamily="2" charset="2"/>
            </a:rPr>
            <a:t>freschör</a:t>
          </a:r>
          <a:r>
            <a:rPr lang="sv-SE" dirty="0">
              <a:sym typeface="Wingdings" panose="05000000000000000000" pitchFamily="2" charset="2"/>
            </a:rPr>
            <a:t>  </a:t>
          </a:r>
          <a:r>
            <a:rPr lang="sv-SE" dirty="0" err="1">
              <a:sym typeface="Wingdings" panose="05000000000000000000" pitchFamily="2" charset="2"/>
            </a:rPr>
            <a:t>kraft+syra</a:t>
          </a:r>
          <a:r>
            <a:rPr lang="sv-SE" dirty="0">
              <a:sym typeface="Wingdings" panose="05000000000000000000" pitchFamily="2" charset="2"/>
            </a:rPr>
            <a:t> i balans, ofta med god lagringspotential</a:t>
          </a:r>
          <a:endParaRPr lang="sv-SE" dirty="0"/>
        </a:p>
      </dgm:t>
    </dgm:pt>
    <dgm:pt modelId="{351A1F80-0858-4A6E-AC3A-C93B5C199F6A}" type="parTrans" cxnId="{044D29C8-92DC-48DF-8E54-F53428BC6C6A}">
      <dgm:prSet/>
      <dgm:spPr/>
      <dgm:t>
        <a:bodyPr/>
        <a:lstStyle/>
        <a:p>
          <a:endParaRPr lang="sv-SE"/>
        </a:p>
      </dgm:t>
    </dgm:pt>
    <dgm:pt modelId="{DEAF67B5-146C-4850-B087-B53F9DD816DC}" type="sibTrans" cxnId="{044D29C8-92DC-48DF-8E54-F53428BC6C6A}">
      <dgm:prSet/>
      <dgm:spPr/>
      <dgm:t>
        <a:bodyPr/>
        <a:lstStyle/>
        <a:p>
          <a:endParaRPr lang="sv-SE"/>
        </a:p>
      </dgm:t>
    </dgm:pt>
    <dgm:pt modelId="{03932007-B35B-4136-9A29-1C56673C3AAE}" type="pres">
      <dgm:prSet presAssocID="{A0274D7E-8FD3-4299-8AEA-B1F9C8A2F1BB}" presName="Name0" presStyleCnt="0">
        <dgm:presLayoutVars>
          <dgm:dir/>
          <dgm:resizeHandles val="exact"/>
        </dgm:presLayoutVars>
      </dgm:prSet>
      <dgm:spPr/>
    </dgm:pt>
    <dgm:pt modelId="{4DA6F622-6217-4C37-B8BE-2194680AC167}" type="pres">
      <dgm:prSet presAssocID="{A0274D7E-8FD3-4299-8AEA-B1F9C8A2F1BB}" presName="bkgdShp" presStyleLbl="alignAccFollowNode1" presStyleIdx="0" presStyleCnt="1"/>
      <dgm:spPr/>
    </dgm:pt>
    <dgm:pt modelId="{37523D33-5009-4840-91F1-CA10B80D442D}" type="pres">
      <dgm:prSet presAssocID="{A0274D7E-8FD3-4299-8AEA-B1F9C8A2F1BB}" presName="linComp" presStyleCnt="0"/>
      <dgm:spPr/>
    </dgm:pt>
    <dgm:pt modelId="{5C38943B-4664-46AB-97BF-9125C49BA52E}" type="pres">
      <dgm:prSet presAssocID="{5556FAF0-DE1C-4DF7-9729-47DCBBA91383}" presName="compNode" presStyleCnt="0"/>
      <dgm:spPr/>
    </dgm:pt>
    <dgm:pt modelId="{B6CA3F1F-EE78-4807-B3B9-FC5626C286AC}" type="pres">
      <dgm:prSet presAssocID="{5556FAF0-DE1C-4DF7-9729-47DCBBA91383}" presName="node" presStyleLbl="node1" presStyleIdx="0" presStyleCnt="4">
        <dgm:presLayoutVars>
          <dgm:bulletEnabled val="1"/>
        </dgm:presLayoutVars>
      </dgm:prSet>
      <dgm:spPr/>
    </dgm:pt>
    <dgm:pt modelId="{233DBBC2-77CD-4226-BA1E-FC3754D40C8F}" type="pres">
      <dgm:prSet presAssocID="{5556FAF0-DE1C-4DF7-9729-47DCBBA91383}" presName="invisiNode" presStyleLbl="node1" presStyleIdx="0" presStyleCnt="4"/>
      <dgm:spPr/>
    </dgm:pt>
    <dgm:pt modelId="{38225B0F-B7EF-4E6F-83FE-943CA8E86B9F}" type="pres">
      <dgm:prSet presAssocID="{5556FAF0-DE1C-4DF7-9729-47DCBBA91383}" presName="imagNode" presStyleLbl="fgImgPlace1" presStyleIdx="0" presStyleCnt="4"/>
      <dgm:spPr>
        <a:blipFill>
          <a:blip xmlns:r="http://schemas.openxmlformats.org/officeDocument/2006/relationships" r:embed="rId1"/>
          <a:srcRect/>
          <a:stretch>
            <a:fillRect l="-17000" r="-17000"/>
          </a:stretch>
        </a:blipFill>
      </dgm:spPr>
    </dgm:pt>
    <dgm:pt modelId="{5218A563-BC79-4F8B-A1F1-90436475F92F}" type="pres">
      <dgm:prSet presAssocID="{0B5F5D4B-49BA-4CC6-81E2-CB2FF26AE8A6}" presName="sibTrans" presStyleLbl="sibTrans2D1" presStyleIdx="0" presStyleCnt="0"/>
      <dgm:spPr/>
    </dgm:pt>
    <dgm:pt modelId="{77309851-DC53-40B2-A8AD-B7DE6509686D}" type="pres">
      <dgm:prSet presAssocID="{756EC19C-C373-419B-B203-FAED0C85DF0E}" presName="compNode" presStyleCnt="0"/>
      <dgm:spPr/>
    </dgm:pt>
    <dgm:pt modelId="{1AC9AC40-9DF3-49C7-94A1-41A7E8F2FAD9}" type="pres">
      <dgm:prSet presAssocID="{756EC19C-C373-419B-B203-FAED0C85DF0E}" presName="node" presStyleLbl="node1" presStyleIdx="1" presStyleCnt="4">
        <dgm:presLayoutVars>
          <dgm:bulletEnabled val="1"/>
        </dgm:presLayoutVars>
      </dgm:prSet>
      <dgm:spPr/>
    </dgm:pt>
    <dgm:pt modelId="{7A895D44-CAAB-4783-83C7-1E262AABA884}" type="pres">
      <dgm:prSet presAssocID="{756EC19C-C373-419B-B203-FAED0C85DF0E}" presName="invisiNode" presStyleLbl="node1" presStyleIdx="1" presStyleCnt="4"/>
      <dgm:spPr/>
    </dgm:pt>
    <dgm:pt modelId="{E74CA8BE-C0E1-42B0-9949-B71F3BB81EA9}" type="pres">
      <dgm:prSet presAssocID="{756EC19C-C373-419B-B203-FAED0C85DF0E}" presName="imagNode" presStyleLbl="fgImgPlace1" presStyleIdx="1" presStyleCnt="4"/>
      <dgm:spPr>
        <a:blipFill>
          <a:blip xmlns:r="http://schemas.openxmlformats.org/officeDocument/2006/relationships" r:embed="rId2"/>
          <a:srcRect/>
          <a:stretch>
            <a:fillRect l="-17000" r="-17000"/>
          </a:stretch>
        </a:blipFill>
      </dgm:spPr>
    </dgm:pt>
    <dgm:pt modelId="{8A5973C0-A9F0-466C-971E-65C462F12D69}" type="pres">
      <dgm:prSet presAssocID="{631B2D75-BCC7-4791-85D1-DDB46A7E68AB}" presName="sibTrans" presStyleLbl="sibTrans2D1" presStyleIdx="0" presStyleCnt="0"/>
      <dgm:spPr/>
    </dgm:pt>
    <dgm:pt modelId="{052343F2-4E7E-48F5-9CEE-0D1C00E89D2A}" type="pres">
      <dgm:prSet presAssocID="{77B9369F-02A2-4943-9C40-F87E06E38C30}" presName="compNode" presStyleCnt="0"/>
      <dgm:spPr/>
    </dgm:pt>
    <dgm:pt modelId="{A13ED495-5939-4BBC-9E20-26AAF1F27FDA}" type="pres">
      <dgm:prSet presAssocID="{77B9369F-02A2-4943-9C40-F87E06E38C30}" presName="node" presStyleLbl="node1" presStyleIdx="2" presStyleCnt="4">
        <dgm:presLayoutVars>
          <dgm:bulletEnabled val="1"/>
        </dgm:presLayoutVars>
      </dgm:prSet>
      <dgm:spPr/>
    </dgm:pt>
    <dgm:pt modelId="{68C061D0-3E18-486C-AB63-B2BCB12F1546}" type="pres">
      <dgm:prSet presAssocID="{77B9369F-02A2-4943-9C40-F87E06E38C30}" presName="invisiNode" presStyleLbl="node1" presStyleIdx="2" presStyleCnt="4"/>
      <dgm:spPr/>
    </dgm:pt>
    <dgm:pt modelId="{50EF1D18-4778-4826-87A7-FC4C55690874}" type="pres">
      <dgm:prSet presAssocID="{77B9369F-02A2-4943-9C40-F87E06E38C30}" presName="imagNode" presStyleLbl="fgImgPlace1" presStyleIdx="2" presStyleCnt="4"/>
      <dgm:spPr>
        <a:blipFill>
          <a:blip xmlns:r="http://schemas.openxmlformats.org/officeDocument/2006/relationships" r:embed="rId3"/>
          <a:srcRect/>
          <a:stretch>
            <a:fillRect/>
          </a:stretch>
        </a:blipFill>
      </dgm:spPr>
    </dgm:pt>
    <dgm:pt modelId="{DF445C64-510F-4E4B-A786-7B0571D14FE1}" type="pres">
      <dgm:prSet presAssocID="{1A44961F-A265-4F27-A9A3-DA6007C8A4BA}" presName="sibTrans" presStyleLbl="sibTrans2D1" presStyleIdx="0" presStyleCnt="0"/>
      <dgm:spPr/>
    </dgm:pt>
    <dgm:pt modelId="{7D9E3168-D3B1-4301-B11F-79AF682768C2}" type="pres">
      <dgm:prSet presAssocID="{D1547CE1-62F8-4513-85CB-DCC5A3DE5585}" presName="compNode" presStyleCnt="0"/>
      <dgm:spPr/>
    </dgm:pt>
    <dgm:pt modelId="{F4026873-2CF7-4A58-B2CB-092FDABF9F88}" type="pres">
      <dgm:prSet presAssocID="{D1547CE1-62F8-4513-85CB-DCC5A3DE5585}" presName="node" presStyleLbl="node1" presStyleIdx="3" presStyleCnt="4">
        <dgm:presLayoutVars>
          <dgm:bulletEnabled val="1"/>
        </dgm:presLayoutVars>
      </dgm:prSet>
      <dgm:spPr/>
    </dgm:pt>
    <dgm:pt modelId="{153D42E9-5AE8-4AB5-9683-D15A9A183E07}" type="pres">
      <dgm:prSet presAssocID="{D1547CE1-62F8-4513-85CB-DCC5A3DE5585}" presName="invisiNode" presStyleLbl="node1" presStyleIdx="3" presStyleCnt="4"/>
      <dgm:spPr/>
    </dgm:pt>
    <dgm:pt modelId="{33FFD276-4A56-4390-A0CA-5B2FD9183ABC}" type="pres">
      <dgm:prSet presAssocID="{D1547CE1-62F8-4513-85CB-DCC5A3DE5585}" presName="imagNode" presStyleLbl="fgImgPlace1" presStyleIdx="3" presStyleCnt="4"/>
      <dgm:spPr>
        <a:blipFill>
          <a:blip xmlns:r="http://schemas.openxmlformats.org/officeDocument/2006/relationships" r:embed="rId4"/>
          <a:srcRect/>
          <a:stretch>
            <a:fillRect l="-17000" r="-17000"/>
          </a:stretch>
        </a:blipFill>
      </dgm:spPr>
    </dgm:pt>
  </dgm:ptLst>
  <dgm:cxnLst>
    <dgm:cxn modelId="{AFA75420-A60C-44A5-A40C-AA8FB322066D}" type="presOf" srcId="{756EC19C-C373-419B-B203-FAED0C85DF0E}" destId="{1AC9AC40-9DF3-49C7-94A1-41A7E8F2FAD9}" srcOrd="0" destOrd="0" presId="urn:microsoft.com/office/officeart/2005/8/layout/pList2"/>
    <dgm:cxn modelId="{438C0332-5251-4050-9E2F-90217B28F8E5}" type="presOf" srcId="{D1547CE1-62F8-4513-85CB-DCC5A3DE5585}" destId="{F4026873-2CF7-4A58-B2CB-092FDABF9F88}" srcOrd="0" destOrd="0" presId="urn:microsoft.com/office/officeart/2005/8/layout/pList2"/>
    <dgm:cxn modelId="{5CEE9D3F-074C-4F81-88D5-6A5CF5413DE9}" srcId="{A0274D7E-8FD3-4299-8AEA-B1F9C8A2F1BB}" destId="{756EC19C-C373-419B-B203-FAED0C85DF0E}" srcOrd="1" destOrd="0" parTransId="{9D372643-3A0C-4EE5-8648-E33D82BCA94D}" sibTransId="{631B2D75-BCC7-4791-85D1-DDB46A7E68AB}"/>
    <dgm:cxn modelId="{E620EE3F-57AD-4D11-834B-82D9A7B46BBF}" type="presOf" srcId="{A0274D7E-8FD3-4299-8AEA-B1F9C8A2F1BB}" destId="{03932007-B35B-4136-9A29-1C56673C3AAE}" srcOrd="0" destOrd="0" presId="urn:microsoft.com/office/officeart/2005/8/layout/pList2"/>
    <dgm:cxn modelId="{162A625C-08FC-4969-B8E9-2E8D906B09B5}" type="presOf" srcId="{0B5F5D4B-49BA-4CC6-81E2-CB2FF26AE8A6}" destId="{5218A563-BC79-4F8B-A1F1-90436475F92F}" srcOrd="0" destOrd="0" presId="urn:microsoft.com/office/officeart/2005/8/layout/pList2"/>
    <dgm:cxn modelId="{A476C253-A773-4D6E-B1E4-1BD969D14B97}" type="presOf" srcId="{77B9369F-02A2-4943-9C40-F87E06E38C30}" destId="{A13ED495-5939-4BBC-9E20-26AAF1F27FDA}" srcOrd="0" destOrd="0" presId="urn:microsoft.com/office/officeart/2005/8/layout/pList2"/>
    <dgm:cxn modelId="{3203C659-72CA-4DD2-AEFF-65DED3151F92}" type="presOf" srcId="{5556FAF0-DE1C-4DF7-9729-47DCBBA91383}" destId="{B6CA3F1F-EE78-4807-B3B9-FC5626C286AC}" srcOrd="0" destOrd="0" presId="urn:microsoft.com/office/officeart/2005/8/layout/pList2"/>
    <dgm:cxn modelId="{C66B86A1-0D5B-475E-9424-52C6F9707AF5}" srcId="{A0274D7E-8FD3-4299-8AEA-B1F9C8A2F1BB}" destId="{77B9369F-02A2-4943-9C40-F87E06E38C30}" srcOrd="2" destOrd="0" parTransId="{0479115F-D090-478A-BC5E-69DC137FE0BC}" sibTransId="{1A44961F-A265-4F27-A9A3-DA6007C8A4BA}"/>
    <dgm:cxn modelId="{D7A537A8-721A-4BBA-B85C-35E6BEE9912B}" type="presOf" srcId="{631B2D75-BCC7-4791-85D1-DDB46A7E68AB}" destId="{8A5973C0-A9F0-466C-971E-65C462F12D69}" srcOrd="0" destOrd="0" presId="urn:microsoft.com/office/officeart/2005/8/layout/pList2"/>
    <dgm:cxn modelId="{D71F9EBD-D259-4B2C-858D-7793A2AB48C0}" srcId="{A0274D7E-8FD3-4299-8AEA-B1F9C8A2F1BB}" destId="{5556FAF0-DE1C-4DF7-9729-47DCBBA91383}" srcOrd="0" destOrd="0" parTransId="{FDD60BE3-70B1-464A-8C4E-E6741E211066}" sibTransId="{0B5F5D4B-49BA-4CC6-81E2-CB2FF26AE8A6}"/>
    <dgm:cxn modelId="{044D29C8-92DC-48DF-8E54-F53428BC6C6A}" srcId="{A0274D7E-8FD3-4299-8AEA-B1F9C8A2F1BB}" destId="{D1547CE1-62F8-4513-85CB-DCC5A3DE5585}" srcOrd="3" destOrd="0" parTransId="{351A1F80-0858-4A6E-AC3A-C93B5C199F6A}" sibTransId="{DEAF67B5-146C-4850-B087-B53F9DD816DC}"/>
    <dgm:cxn modelId="{7F9039D4-1B5D-4C58-9C4B-977072DE8E1B}" type="presOf" srcId="{1A44961F-A265-4F27-A9A3-DA6007C8A4BA}" destId="{DF445C64-510F-4E4B-A786-7B0571D14FE1}" srcOrd="0" destOrd="0" presId="urn:microsoft.com/office/officeart/2005/8/layout/pList2"/>
    <dgm:cxn modelId="{AE346068-90B5-41D6-B4E7-72B07D0373F2}" type="presParOf" srcId="{03932007-B35B-4136-9A29-1C56673C3AAE}" destId="{4DA6F622-6217-4C37-B8BE-2194680AC167}" srcOrd="0" destOrd="0" presId="urn:microsoft.com/office/officeart/2005/8/layout/pList2"/>
    <dgm:cxn modelId="{EE1AFE6C-DC41-468C-9CBC-A555354CC9E5}" type="presParOf" srcId="{03932007-B35B-4136-9A29-1C56673C3AAE}" destId="{37523D33-5009-4840-91F1-CA10B80D442D}" srcOrd="1" destOrd="0" presId="urn:microsoft.com/office/officeart/2005/8/layout/pList2"/>
    <dgm:cxn modelId="{6D5FF7C6-0FC1-43F7-9FF8-A3188DBAC358}" type="presParOf" srcId="{37523D33-5009-4840-91F1-CA10B80D442D}" destId="{5C38943B-4664-46AB-97BF-9125C49BA52E}" srcOrd="0" destOrd="0" presId="urn:microsoft.com/office/officeart/2005/8/layout/pList2"/>
    <dgm:cxn modelId="{FE3FA891-A512-48CB-A8E7-3FCBF4CB4CA2}" type="presParOf" srcId="{5C38943B-4664-46AB-97BF-9125C49BA52E}" destId="{B6CA3F1F-EE78-4807-B3B9-FC5626C286AC}" srcOrd="0" destOrd="0" presId="urn:microsoft.com/office/officeart/2005/8/layout/pList2"/>
    <dgm:cxn modelId="{BAA6C772-5717-497E-A710-120CB99D152D}" type="presParOf" srcId="{5C38943B-4664-46AB-97BF-9125C49BA52E}" destId="{233DBBC2-77CD-4226-BA1E-FC3754D40C8F}" srcOrd="1" destOrd="0" presId="urn:microsoft.com/office/officeart/2005/8/layout/pList2"/>
    <dgm:cxn modelId="{340F4A63-CA38-4299-91FF-08CC730430A2}" type="presParOf" srcId="{5C38943B-4664-46AB-97BF-9125C49BA52E}" destId="{38225B0F-B7EF-4E6F-83FE-943CA8E86B9F}" srcOrd="2" destOrd="0" presId="urn:microsoft.com/office/officeart/2005/8/layout/pList2"/>
    <dgm:cxn modelId="{5B8B0581-A97F-48FF-9C6D-EB15FE10F756}" type="presParOf" srcId="{37523D33-5009-4840-91F1-CA10B80D442D}" destId="{5218A563-BC79-4F8B-A1F1-90436475F92F}" srcOrd="1" destOrd="0" presId="urn:microsoft.com/office/officeart/2005/8/layout/pList2"/>
    <dgm:cxn modelId="{E74A82A8-1854-4B97-B71D-741B64769F5E}" type="presParOf" srcId="{37523D33-5009-4840-91F1-CA10B80D442D}" destId="{77309851-DC53-40B2-A8AD-B7DE6509686D}" srcOrd="2" destOrd="0" presId="urn:microsoft.com/office/officeart/2005/8/layout/pList2"/>
    <dgm:cxn modelId="{76B6DFA8-9D4B-42FB-8858-6A090AACA4DF}" type="presParOf" srcId="{77309851-DC53-40B2-A8AD-B7DE6509686D}" destId="{1AC9AC40-9DF3-49C7-94A1-41A7E8F2FAD9}" srcOrd="0" destOrd="0" presId="urn:microsoft.com/office/officeart/2005/8/layout/pList2"/>
    <dgm:cxn modelId="{38A611DA-82FD-41AC-A7DA-8E18431DCF30}" type="presParOf" srcId="{77309851-DC53-40B2-A8AD-B7DE6509686D}" destId="{7A895D44-CAAB-4783-83C7-1E262AABA884}" srcOrd="1" destOrd="0" presId="urn:microsoft.com/office/officeart/2005/8/layout/pList2"/>
    <dgm:cxn modelId="{0E76E90C-BA9E-4EE4-918A-4AD78374D5D6}" type="presParOf" srcId="{77309851-DC53-40B2-A8AD-B7DE6509686D}" destId="{E74CA8BE-C0E1-42B0-9949-B71F3BB81EA9}" srcOrd="2" destOrd="0" presId="urn:microsoft.com/office/officeart/2005/8/layout/pList2"/>
    <dgm:cxn modelId="{654556FD-82F8-4905-BFF3-992B8AD7288C}" type="presParOf" srcId="{37523D33-5009-4840-91F1-CA10B80D442D}" destId="{8A5973C0-A9F0-466C-971E-65C462F12D69}" srcOrd="3" destOrd="0" presId="urn:microsoft.com/office/officeart/2005/8/layout/pList2"/>
    <dgm:cxn modelId="{13A472DD-8022-4A02-B2BE-607647B43AB5}" type="presParOf" srcId="{37523D33-5009-4840-91F1-CA10B80D442D}" destId="{052343F2-4E7E-48F5-9CEE-0D1C00E89D2A}" srcOrd="4" destOrd="0" presId="urn:microsoft.com/office/officeart/2005/8/layout/pList2"/>
    <dgm:cxn modelId="{C0FFEAAC-CAB0-4CD7-931B-1F7AAE6AD3D7}" type="presParOf" srcId="{052343F2-4E7E-48F5-9CEE-0D1C00E89D2A}" destId="{A13ED495-5939-4BBC-9E20-26AAF1F27FDA}" srcOrd="0" destOrd="0" presId="urn:microsoft.com/office/officeart/2005/8/layout/pList2"/>
    <dgm:cxn modelId="{E89879AD-B2E3-4CB0-ABDF-B72F131B46DD}" type="presParOf" srcId="{052343F2-4E7E-48F5-9CEE-0D1C00E89D2A}" destId="{68C061D0-3E18-486C-AB63-B2BCB12F1546}" srcOrd="1" destOrd="0" presId="urn:microsoft.com/office/officeart/2005/8/layout/pList2"/>
    <dgm:cxn modelId="{E54DCCDC-696A-4C80-875B-807494DA0DE3}" type="presParOf" srcId="{052343F2-4E7E-48F5-9CEE-0D1C00E89D2A}" destId="{50EF1D18-4778-4826-87A7-FC4C55690874}" srcOrd="2" destOrd="0" presId="urn:microsoft.com/office/officeart/2005/8/layout/pList2"/>
    <dgm:cxn modelId="{D9CB2270-BA35-4040-806E-F3BD7AD7D365}" type="presParOf" srcId="{37523D33-5009-4840-91F1-CA10B80D442D}" destId="{DF445C64-510F-4E4B-A786-7B0571D14FE1}" srcOrd="5" destOrd="0" presId="urn:microsoft.com/office/officeart/2005/8/layout/pList2"/>
    <dgm:cxn modelId="{6E9A6667-B558-42E1-B6D2-9AD851314407}" type="presParOf" srcId="{37523D33-5009-4840-91F1-CA10B80D442D}" destId="{7D9E3168-D3B1-4301-B11F-79AF682768C2}" srcOrd="6" destOrd="0" presId="urn:microsoft.com/office/officeart/2005/8/layout/pList2"/>
    <dgm:cxn modelId="{46A2DAF2-EB61-43FA-BF09-D374506727F7}" type="presParOf" srcId="{7D9E3168-D3B1-4301-B11F-79AF682768C2}" destId="{F4026873-2CF7-4A58-B2CB-092FDABF9F88}" srcOrd="0" destOrd="0" presId="urn:microsoft.com/office/officeart/2005/8/layout/pList2"/>
    <dgm:cxn modelId="{35AEA0D1-716A-4258-BBCB-74EF8BBDC620}" type="presParOf" srcId="{7D9E3168-D3B1-4301-B11F-79AF682768C2}" destId="{153D42E9-5AE8-4AB5-9683-D15A9A183E07}" srcOrd="1" destOrd="0" presId="urn:microsoft.com/office/officeart/2005/8/layout/pList2"/>
    <dgm:cxn modelId="{61FAC1F9-2403-452A-87DE-2A51A1E9A031}" type="presParOf" srcId="{7D9E3168-D3B1-4301-B11F-79AF682768C2}" destId="{33FFD276-4A56-4390-A0CA-5B2FD9183ABC}"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6F622-6217-4C37-B8BE-2194680AC167}">
      <dsp:nvSpPr>
        <dsp:cNvPr id="0" name=""/>
        <dsp:cNvSpPr/>
      </dsp:nvSpPr>
      <dsp:spPr>
        <a:xfrm>
          <a:off x="0" y="0"/>
          <a:ext cx="8128000" cy="2438400"/>
        </a:xfrm>
        <a:prstGeom prst="roundRect">
          <a:avLst>
            <a:gd name="adj" fmla="val 1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225B0F-B7EF-4E6F-83FE-943CA8E86B9F}">
      <dsp:nvSpPr>
        <dsp:cNvPr id="0" name=""/>
        <dsp:cNvSpPr/>
      </dsp:nvSpPr>
      <dsp:spPr>
        <a:xfrm>
          <a:off x="246078" y="325120"/>
          <a:ext cx="1775777" cy="1788160"/>
        </a:xfrm>
        <a:prstGeom prst="roundRect">
          <a:avLst>
            <a:gd name="adj" fmla="val 10000"/>
          </a:avLst>
        </a:prstGeom>
        <a:blipFill>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CA3F1F-EE78-4807-B3B9-FC5626C286AC}">
      <dsp:nvSpPr>
        <dsp:cNvPr id="0" name=""/>
        <dsp:cNvSpPr/>
      </dsp:nvSpPr>
      <dsp:spPr>
        <a:xfrm rot="10800000">
          <a:off x="246078" y="2438400"/>
          <a:ext cx="1775777" cy="2980266"/>
        </a:xfrm>
        <a:prstGeom prst="round2SameRect">
          <a:avLst>
            <a:gd name="adj1" fmla="val 10500"/>
            <a:gd name="adj2" fmla="val 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sv-SE" sz="1500" kern="1200" dirty="0"/>
            <a:t>1. Läge + Havspåverkan. Nära Kapstaden och kyls av havsbris från </a:t>
          </a:r>
          <a:r>
            <a:rPr lang="sv-SE" sz="1500" kern="1200" dirty="0" err="1"/>
            <a:t>False</a:t>
          </a:r>
          <a:r>
            <a:rPr lang="sv-SE" sz="1500" kern="1200" dirty="0"/>
            <a:t> Bay </a:t>
          </a:r>
          <a:r>
            <a:rPr lang="sv-SE" sz="1500" kern="1200" dirty="0">
              <a:sym typeface="Wingdings" panose="05000000000000000000" pitchFamily="2" charset="2"/>
            </a:rPr>
            <a:t> Långsam mognad, bevarad syra &amp; komplex smak</a:t>
          </a:r>
          <a:endParaRPr lang="sv-SE" sz="1500" kern="1200" dirty="0"/>
        </a:p>
      </dsp:txBody>
      <dsp:txXfrm rot="10800000">
        <a:off x="300689" y="2438400"/>
        <a:ext cx="1666555" cy="2925655"/>
      </dsp:txXfrm>
    </dsp:sp>
    <dsp:sp modelId="{E74CA8BE-C0E1-42B0-9949-B71F3BB81EA9}">
      <dsp:nvSpPr>
        <dsp:cNvPr id="0" name=""/>
        <dsp:cNvSpPr/>
      </dsp:nvSpPr>
      <dsp:spPr>
        <a:xfrm>
          <a:off x="2199433" y="325120"/>
          <a:ext cx="1775777" cy="1788160"/>
        </a:xfrm>
        <a:prstGeom prst="roundRect">
          <a:avLst>
            <a:gd name="adj" fmla="val 10000"/>
          </a:avLst>
        </a:prstGeom>
        <a:blipFill>
          <a:blip xmlns:r="http://schemas.openxmlformats.org/officeDocument/2006/relationships" r:embed="rId2"/>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C9AC40-9DF3-49C7-94A1-41A7E8F2FAD9}">
      <dsp:nvSpPr>
        <dsp:cNvPr id="0" name=""/>
        <dsp:cNvSpPr/>
      </dsp:nvSpPr>
      <dsp:spPr>
        <a:xfrm rot="10800000">
          <a:off x="2199433" y="2438400"/>
          <a:ext cx="1775777" cy="2980266"/>
        </a:xfrm>
        <a:prstGeom prst="round2SameRect">
          <a:avLst>
            <a:gd name="adj1" fmla="val 10500"/>
            <a:gd name="adj2" fmla="val 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sv-SE" sz="1500" kern="1200" dirty="0"/>
            <a:t>2. Topologi &amp; Mikroklimat: Berg som Simonsberg ger stora höjdskillnader o många mikroklimat </a:t>
          </a:r>
          <a:r>
            <a:rPr lang="sv-SE" sz="1500" kern="1200" dirty="0">
              <a:sym typeface="Wingdings" panose="05000000000000000000" pitchFamily="2" charset="2"/>
            </a:rPr>
            <a:t> samma druva kan upplevas olika</a:t>
          </a:r>
          <a:endParaRPr lang="sv-SE" sz="1500" kern="1200" dirty="0"/>
        </a:p>
      </dsp:txBody>
      <dsp:txXfrm rot="10800000">
        <a:off x="2254044" y="2438400"/>
        <a:ext cx="1666555" cy="2925655"/>
      </dsp:txXfrm>
    </dsp:sp>
    <dsp:sp modelId="{50EF1D18-4778-4826-87A7-FC4C55690874}">
      <dsp:nvSpPr>
        <dsp:cNvPr id="0" name=""/>
        <dsp:cNvSpPr/>
      </dsp:nvSpPr>
      <dsp:spPr>
        <a:xfrm>
          <a:off x="4152788" y="325120"/>
          <a:ext cx="1775777" cy="1788160"/>
        </a:xfrm>
        <a:prstGeom prst="roundRect">
          <a:avLst>
            <a:gd name="adj" fmla="val 10000"/>
          </a:avLst>
        </a:prstGeom>
        <a:blipFill>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3ED495-5939-4BBC-9E20-26AAF1F27FDA}">
      <dsp:nvSpPr>
        <dsp:cNvPr id="0" name=""/>
        <dsp:cNvSpPr/>
      </dsp:nvSpPr>
      <dsp:spPr>
        <a:xfrm rot="10800000">
          <a:off x="4152788" y="2438400"/>
          <a:ext cx="1775777" cy="2980266"/>
        </a:xfrm>
        <a:prstGeom prst="round2SameRect">
          <a:avLst>
            <a:gd name="adj1" fmla="val 10500"/>
            <a:gd name="adj2" fmla="val 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sv-SE" sz="1500" kern="1200" dirty="0"/>
            <a:t>Jordmån: Främst vittrad granit och sandsten </a:t>
          </a:r>
          <a:r>
            <a:rPr lang="sv-SE" sz="1500" kern="1200" dirty="0">
              <a:sym typeface="Wingdings" panose="05000000000000000000" pitchFamily="2" charset="2"/>
            </a:rPr>
            <a:t> Bra dränering, djupa rötter &amp; låg naturlig avkastning  koncentrerade strukturerade viner’</a:t>
          </a:r>
          <a:endParaRPr lang="sv-SE" sz="1500" kern="1200" dirty="0"/>
        </a:p>
      </dsp:txBody>
      <dsp:txXfrm rot="10800000">
        <a:off x="4207399" y="2438400"/>
        <a:ext cx="1666555" cy="2925655"/>
      </dsp:txXfrm>
    </dsp:sp>
    <dsp:sp modelId="{33FFD276-4A56-4390-A0CA-5B2FD9183ABC}">
      <dsp:nvSpPr>
        <dsp:cNvPr id="0" name=""/>
        <dsp:cNvSpPr/>
      </dsp:nvSpPr>
      <dsp:spPr>
        <a:xfrm>
          <a:off x="6106144" y="325120"/>
          <a:ext cx="1775777" cy="1788160"/>
        </a:xfrm>
        <a:prstGeom prst="roundRect">
          <a:avLst>
            <a:gd name="adj" fmla="val 10000"/>
          </a:avLst>
        </a:prstGeom>
        <a:blipFill>
          <a:blip xmlns:r="http://schemas.openxmlformats.org/officeDocument/2006/relationships" r:embed="rId4"/>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026873-2CF7-4A58-B2CB-092FDABF9F88}">
      <dsp:nvSpPr>
        <dsp:cNvPr id="0" name=""/>
        <dsp:cNvSpPr/>
      </dsp:nvSpPr>
      <dsp:spPr>
        <a:xfrm rot="10800000">
          <a:off x="6106144" y="2438400"/>
          <a:ext cx="1775777" cy="2980266"/>
        </a:xfrm>
        <a:prstGeom prst="round2SameRect">
          <a:avLst>
            <a:gd name="adj1" fmla="val 10500"/>
            <a:gd name="adj2" fmla="val 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sv-SE" sz="1500" kern="1200" dirty="0"/>
            <a:t>Klimatbalans: Medelhavsklimat med varma dagar + svala nätter </a:t>
          </a:r>
          <a:r>
            <a:rPr lang="sv-SE" sz="1500" kern="1200" dirty="0">
              <a:sym typeface="Wingdings" panose="05000000000000000000" pitchFamily="2" charset="2"/>
            </a:rPr>
            <a:t>mogen frukt och </a:t>
          </a:r>
          <a:r>
            <a:rPr lang="sv-SE" sz="1500" kern="1200" dirty="0" err="1">
              <a:sym typeface="Wingdings" panose="05000000000000000000" pitchFamily="2" charset="2"/>
            </a:rPr>
            <a:t>freschör</a:t>
          </a:r>
          <a:r>
            <a:rPr lang="sv-SE" sz="1500" kern="1200" dirty="0">
              <a:sym typeface="Wingdings" panose="05000000000000000000" pitchFamily="2" charset="2"/>
            </a:rPr>
            <a:t>  </a:t>
          </a:r>
          <a:r>
            <a:rPr lang="sv-SE" sz="1500" kern="1200" dirty="0" err="1">
              <a:sym typeface="Wingdings" panose="05000000000000000000" pitchFamily="2" charset="2"/>
            </a:rPr>
            <a:t>kraft+syra</a:t>
          </a:r>
          <a:r>
            <a:rPr lang="sv-SE" sz="1500" kern="1200" dirty="0">
              <a:sym typeface="Wingdings" panose="05000000000000000000" pitchFamily="2" charset="2"/>
            </a:rPr>
            <a:t> i balans, ofta med god lagringspotential</a:t>
          </a:r>
          <a:endParaRPr lang="sv-SE" sz="1500" kern="1200" dirty="0"/>
        </a:p>
      </dsp:txBody>
      <dsp:txXfrm rot="10800000">
        <a:off x="6160755" y="2438400"/>
        <a:ext cx="1666555" cy="2925655"/>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FB89D-ACCA-46FD-9C01-F08B43F72208}" type="datetimeFigureOut">
              <a:rPr lang="sv-SE" smtClean="0"/>
              <a:t>2026-01-31</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14D91-502E-454D-8E13-17F75AE223E0}" type="slidenum">
              <a:rPr lang="sv-SE" smtClean="0"/>
              <a:t>‹#›</a:t>
            </a:fld>
            <a:endParaRPr lang="sv-SE"/>
          </a:p>
        </p:txBody>
      </p:sp>
    </p:spTree>
    <p:extLst>
      <p:ext uri="{BB962C8B-B14F-4D97-AF65-F5344CB8AC3E}">
        <p14:creationId xmlns:p14="http://schemas.microsoft.com/office/powerpoint/2010/main" val="1746559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11 officiella språk</a:t>
            </a:r>
          </a:p>
        </p:txBody>
      </p:sp>
      <p:sp>
        <p:nvSpPr>
          <p:cNvPr id="4" name="Platshållare för bildnummer 3"/>
          <p:cNvSpPr>
            <a:spLocks noGrp="1"/>
          </p:cNvSpPr>
          <p:nvPr>
            <p:ph type="sldNum" sz="quarter" idx="5"/>
          </p:nvPr>
        </p:nvSpPr>
        <p:spPr/>
        <p:txBody>
          <a:bodyPr/>
          <a:lstStyle/>
          <a:p>
            <a:fld id="{05414D91-502E-454D-8E13-17F75AE223E0}" type="slidenum">
              <a:rPr lang="sv-SE" smtClean="0"/>
              <a:t>9</a:t>
            </a:fld>
            <a:endParaRPr lang="sv-SE"/>
          </a:p>
        </p:txBody>
      </p:sp>
    </p:spTree>
    <p:extLst>
      <p:ext uri="{BB962C8B-B14F-4D97-AF65-F5344CB8AC3E}">
        <p14:creationId xmlns:p14="http://schemas.microsoft.com/office/powerpoint/2010/main" val="21562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53705-8D08-7C3D-0B17-779AFD6DA3F1}"/>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A2E5BC12-53B9-64B2-CAAA-C4025B47EEB8}"/>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84556A35-8B5A-728B-C985-149A3E3AC43C}"/>
              </a:ext>
            </a:extLst>
          </p:cNvPr>
          <p:cNvSpPr>
            <a:spLocks noGrp="1"/>
          </p:cNvSpPr>
          <p:nvPr>
            <p:ph type="body" idx="1"/>
          </p:nvPr>
        </p:nvSpPr>
        <p:spPr/>
        <p:txBody>
          <a:bodyPr/>
          <a:lstStyle/>
          <a:p>
            <a:endParaRPr lang="sv-SE" dirty="0"/>
          </a:p>
        </p:txBody>
      </p:sp>
      <p:sp>
        <p:nvSpPr>
          <p:cNvPr id="4" name="Platshållare för bildnummer 3">
            <a:extLst>
              <a:ext uri="{FF2B5EF4-FFF2-40B4-BE49-F238E27FC236}">
                <a16:creationId xmlns:a16="http://schemas.microsoft.com/office/drawing/2014/main" id="{1DF37916-17E6-FBBF-AA97-27DC47C9E18D}"/>
              </a:ext>
            </a:extLst>
          </p:cNvPr>
          <p:cNvSpPr>
            <a:spLocks noGrp="1"/>
          </p:cNvSpPr>
          <p:nvPr>
            <p:ph type="sldNum" sz="quarter" idx="5"/>
          </p:nvPr>
        </p:nvSpPr>
        <p:spPr/>
        <p:txBody>
          <a:bodyPr/>
          <a:lstStyle/>
          <a:p>
            <a:fld id="{05414D91-502E-454D-8E13-17F75AE223E0}" type="slidenum">
              <a:rPr lang="sv-SE" smtClean="0"/>
              <a:t>18</a:t>
            </a:fld>
            <a:endParaRPr lang="sv-SE"/>
          </a:p>
        </p:txBody>
      </p:sp>
    </p:spTree>
    <p:extLst>
      <p:ext uri="{BB962C8B-B14F-4D97-AF65-F5344CB8AC3E}">
        <p14:creationId xmlns:p14="http://schemas.microsoft.com/office/powerpoint/2010/main" val="3616430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C15C9-FF7A-C3E5-66D9-976A5CCCDDF4}"/>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9E64E358-FC65-DD1E-528A-563D758234A1}"/>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F4DDF488-E194-F090-CD50-89AB2891E12C}"/>
              </a:ext>
            </a:extLst>
          </p:cNvPr>
          <p:cNvSpPr>
            <a:spLocks noGrp="1"/>
          </p:cNvSpPr>
          <p:nvPr>
            <p:ph type="body" idx="1"/>
          </p:nvPr>
        </p:nvSpPr>
        <p:spPr/>
        <p:txBody>
          <a:bodyPr/>
          <a:lstStyle/>
          <a:p>
            <a:endParaRPr lang="sv-SE" dirty="0"/>
          </a:p>
        </p:txBody>
      </p:sp>
      <p:sp>
        <p:nvSpPr>
          <p:cNvPr id="4" name="Platshållare för bildnummer 3">
            <a:extLst>
              <a:ext uri="{FF2B5EF4-FFF2-40B4-BE49-F238E27FC236}">
                <a16:creationId xmlns:a16="http://schemas.microsoft.com/office/drawing/2014/main" id="{A4FF8997-AE31-B157-7F41-ACC676F466C9}"/>
              </a:ext>
            </a:extLst>
          </p:cNvPr>
          <p:cNvSpPr>
            <a:spLocks noGrp="1"/>
          </p:cNvSpPr>
          <p:nvPr>
            <p:ph type="sldNum" sz="quarter" idx="5"/>
          </p:nvPr>
        </p:nvSpPr>
        <p:spPr/>
        <p:txBody>
          <a:bodyPr/>
          <a:lstStyle/>
          <a:p>
            <a:fld id="{05414D91-502E-454D-8E13-17F75AE223E0}" type="slidenum">
              <a:rPr lang="sv-SE" smtClean="0"/>
              <a:t>19</a:t>
            </a:fld>
            <a:endParaRPr lang="sv-SE"/>
          </a:p>
        </p:txBody>
      </p:sp>
    </p:spTree>
    <p:extLst>
      <p:ext uri="{BB962C8B-B14F-4D97-AF65-F5344CB8AC3E}">
        <p14:creationId xmlns:p14="http://schemas.microsoft.com/office/powerpoint/2010/main" val="3598765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20257-B022-E15B-5DC2-58D581E2F5FD}"/>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E288BF78-233B-BD4A-5254-87F7F795AFEB}"/>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7DE6791A-BFB7-4DE6-8E10-D5AAC4165A07}"/>
              </a:ext>
            </a:extLst>
          </p:cNvPr>
          <p:cNvSpPr>
            <a:spLocks noGrp="1"/>
          </p:cNvSpPr>
          <p:nvPr>
            <p:ph type="body" idx="1"/>
          </p:nvPr>
        </p:nvSpPr>
        <p:spPr/>
        <p:txBody>
          <a:bodyPr/>
          <a:lstStyle/>
          <a:p>
            <a:r>
              <a:rPr lang="sv-SE" dirty="0" err="1"/>
              <a:t>Kanonkop</a:t>
            </a:r>
            <a:r>
              <a:rPr lang="sv-SE" dirty="0"/>
              <a:t>:</a:t>
            </a:r>
          </a:p>
          <a:p>
            <a:r>
              <a:rPr lang="sv-SE" b="1" dirty="0"/>
              <a:t>Varför nämna:</a:t>
            </a:r>
            <a:r>
              <a:rPr lang="sv-SE" dirty="0"/>
              <a:t> </a:t>
            </a:r>
            <a:r>
              <a:rPr lang="sv-SE" dirty="0" err="1"/>
              <a:t>Pinotage</a:t>
            </a:r>
            <a:r>
              <a:rPr lang="sv-SE" dirty="0"/>
              <a:t>-ikon. Klassisk, kraftfull </a:t>
            </a:r>
            <a:r>
              <a:rPr lang="sv-SE" dirty="0" err="1"/>
              <a:t>Stellenbosch</a:t>
            </a:r>
            <a:r>
              <a:rPr lang="sv-SE" dirty="0"/>
              <a:t>-stil med struktur och lagringspotential.</a:t>
            </a:r>
            <a:br>
              <a:rPr lang="sv-SE" dirty="0"/>
            </a:br>
            <a:r>
              <a:rPr lang="sv-SE" b="1" dirty="0"/>
              <a:t>Säg så här:</a:t>
            </a:r>
            <a:r>
              <a:rPr lang="sv-SE" dirty="0"/>
              <a:t> </a:t>
            </a:r>
            <a:r>
              <a:rPr lang="sv-SE" i="1" dirty="0"/>
              <a:t>En av Sydafrikas mest respekterade producenter – särskilt kända för </a:t>
            </a:r>
            <a:r>
              <a:rPr lang="sv-SE" i="1" dirty="0" err="1"/>
              <a:t>Pinotage</a:t>
            </a:r>
            <a:r>
              <a:rPr lang="sv-SE" i="1" dirty="0"/>
              <a:t>.</a:t>
            </a:r>
          </a:p>
          <a:p>
            <a:endParaRPr lang="sv-SE" i="1" dirty="0"/>
          </a:p>
          <a:p>
            <a:r>
              <a:rPr lang="sv-SE" i="1" dirty="0" err="1"/>
              <a:t>Spier</a:t>
            </a:r>
            <a:r>
              <a:rPr lang="sv-SE" i="1" dirty="0"/>
              <a:t> </a:t>
            </a:r>
            <a:r>
              <a:rPr lang="sv-SE" i="1" dirty="0" err="1"/>
              <a:t>wine</a:t>
            </a:r>
            <a:r>
              <a:rPr lang="sv-SE" i="1" dirty="0"/>
              <a:t> farm:</a:t>
            </a:r>
          </a:p>
          <a:p>
            <a:r>
              <a:rPr lang="sv-SE" b="1" dirty="0"/>
              <a:t>Varför nämna:</a:t>
            </a:r>
            <a:r>
              <a:rPr lang="sv-SE" dirty="0"/>
              <a:t> Brett sortiment + väldigt besöksvänligt (konst, picknick, restaurang).</a:t>
            </a:r>
            <a:br>
              <a:rPr lang="sv-SE" dirty="0"/>
            </a:br>
            <a:r>
              <a:rPr lang="sv-SE" b="1" dirty="0"/>
              <a:t>Säg så här:</a:t>
            </a:r>
            <a:r>
              <a:rPr lang="sv-SE" dirty="0"/>
              <a:t> </a:t>
            </a:r>
            <a:r>
              <a:rPr lang="sv-SE" i="1" dirty="0"/>
              <a:t>Ett bra exempel på hur </a:t>
            </a:r>
            <a:r>
              <a:rPr lang="sv-SE" i="1" dirty="0" err="1"/>
              <a:t>Stellenbosch</a:t>
            </a:r>
            <a:r>
              <a:rPr lang="sv-SE" i="1" dirty="0"/>
              <a:t> kombinerar vin med upplevelse.</a:t>
            </a:r>
          </a:p>
          <a:p>
            <a:endParaRPr lang="sv-SE" i="1" dirty="0"/>
          </a:p>
          <a:p>
            <a:r>
              <a:rPr lang="sv-SE" dirty="0" err="1"/>
              <a:t>Tokara</a:t>
            </a:r>
            <a:r>
              <a:rPr lang="sv-SE" dirty="0"/>
              <a:t>:</a:t>
            </a:r>
          </a:p>
          <a:p>
            <a:r>
              <a:rPr lang="sv-SE" b="1" dirty="0"/>
              <a:t>Varför nämna:</a:t>
            </a:r>
            <a:r>
              <a:rPr lang="sv-SE" dirty="0"/>
              <a:t> Modern stil, högt läge, fantastisk utsikt.</a:t>
            </a:r>
            <a:br>
              <a:rPr lang="sv-SE" dirty="0"/>
            </a:br>
            <a:r>
              <a:rPr lang="sv-SE" b="1" dirty="0"/>
              <a:t>Säg så här:</a:t>
            </a:r>
            <a:r>
              <a:rPr lang="sv-SE" dirty="0"/>
              <a:t> </a:t>
            </a:r>
            <a:r>
              <a:rPr lang="sv-SE" i="1" dirty="0"/>
              <a:t>Visar den mer samtida sidan av </a:t>
            </a:r>
            <a:r>
              <a:rPr lang="sv-SE" i="1" dirty="0" err="1"/>
              <a:t>Stellenbosch</a:t>
            </a:r>
            <a:r>
              <a:rPr lang="sv-SE" i="1" dirty="0"/>
              <a:t> – fokus på </a:t>
            </a:r>
            <a:r>
              <a:rPr lang="sv-SE" i="1" dirty="0" err="1"/>
              <a:t>terroir</a:t>
            </a:r>
            <a:r>
              <a:rPr lang="sv-SE" i="1" dirty="0"/>
              <a:t> och design.</a:t>
            </a:r>
          </a:p>
          <a:p>
            <a:endParaRPr lang="sv-SE" i="1" dirty="0"/>
          </a:p>
          <a:p>
            <a:r>
              <a:rPr lang="sv-SE" i="1" dirty="0" err="1"/>
              <a:t>Delaire</a:t>
            </a:r>
            <a:r>
              <a:rPr lang="sv-SE" i="1" dirty="0"/>
              <a:t>:</a:t>
            </a:r>
          </a:p>
          <a:p>
            <a:r>
              <a:rPr lang="sv-SE" b="1" dirty="0"/>
              <a:t>Varför nämna:</a:t>
            </a:r>
            <a:r>
              <a:rPr lang="sv-SE" dirty="0"/>
              <a:t> Lyxsegmentet – konst, fine </a:t>
            </a:r>
            <a:r>
              <a:rPr lang="sv-SE" dirty="0" err="1"/>
              <a:t>dining</a:t>
            </a:r>
            <a:r>
              <a:rPr lang="sv-SE" dirty="0"/>
              <a:t> och premiumviner.</a:t>
            </a:r>
            <a:br>
              <a:rPr lang="sv-SE" dirty="0"/>
            </a:br>
            <a:r>
              <a:rPr lang="sv-SE" b="1" dirty="0"/>
              <a:t>Säg så här:</a:t>
            </a:r>
            <a:r>
              <a:rPr lang="sv-SE" dirty="0"/>
              <a:t> </a:t>
            </a:r>
            <a:r>
              <a:rPr lang="sv-SE" i="1" dirty="0"/>
              <a:t>Ett exempel på hur långt </a:t>
            </a:r>
            <a:r>
              <a:rPr lang="sv-SE" i="1" dirty="0" err="1"/>
              <a:t>Stellenbosch</a:t>
            </a:r>
            <a:r>
              <a:rPr lang="sv-SE" i="1" dirty="0"/>
              <a:t> har tagit vinturismen.</a:t>
            </a:r>
            <a:endParaRPr lang="sv-SE" dirty="0"/>
          </a:p>
        </p:txBody>
      </p:sp>
      <p:sp>
        <p:nvSpPr>
          <p:cNvPr id="4" name="Platshållare för bildnummer 3">
            <a:extLst>
              <a:ext uri="{FF2B5EF4-FFF2-40B4-BE49-F238E27FC236}">
                <a16:creationId xmlns:a16="http://schemas.microsoft.com/office/drawing/2014/main" id="{2FEA2C93-9F12-D269-5BBD-C7FD14A2E769}"/>
              </a:ext>
            </a:extLst>
          </p:cNvPr>
          <p:cNvSpPr>
            <a:spLocks noGrp="1"/>
          </p:cNvSpPr>
          <p:nvPr>
            <p:ph type="sldNum" sz="quarter" idx="5"/>
          </p:nvPr>
        </p:nvSpPr>
        <p:spPr/>
        <p:txBody>
          <a:bodyPr/>
          <a:lstStyle/>
          <a:p>
            <a:fld id="{05414D91-502E-454D-8E13-17F75AE223E0}" type="slidenum">
              <a:rPr lang="sv-SE" smtClean="0"/>
              <a:t>20</a:t>
            </a:fld>
            <a:endParaRPr lang="sv-SE"/>
          </a:p>
        </p:txBody>
      </p:sp>
    </p:spTree>
    <p:extLst>
      <p:ext uri="{BB962C8B-B14F-4D97-AF65-F5344CB8AC3E}">
        <p14:creationId xmlns:p14="http://schemas.microsoft.com/office/powerpoint/2010/main" val="1595092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7AE34-AC01-339B-F631-A6036C95A974}"/>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D6E7DE06-B046-4463-BD4F-B8D12164E1A1}"/>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50D1343A-FD1B-CAA2-8868-77080C6EE6F0}"/>
              </a:ext>
            </a:extLst>
          </p:cNvPr>
          <p:cNvSpPr>
            <a:spLocks noGrp="1"/>
          </p:cNvSpPr>
          <p:nvPr>
            <p:ph type="body" idx="1"/>
          </p:nvPr>
        </p:nvSpPr>
        <p:spPr/>
        <p:txBody>
          <a:bodyPr/>
          <a:lstStyle/>
          <a:p>
            <a:endParaRPr lang="sv-SE" dirty="0"/>
          </a:p>
        </p:txBody>
      </p:sp>
      <p:sp>
        <p:nvSpPr>
          <p:cNvPr id="4" name="Platshållare för bildnummer 3">
            <a:extLst>
              <a:ext uri="{FF2B5EF4-FFF2-40B4-BE49-F238E27FC236}">
                <a16:creationId xmlns:a16="http://schemas.microsoft.com/office/drawing/2014/main" id="{4B7182B9-6170-F6F3-96A3-F7FD095D0F47}"/>
              </a:ext>
            </a:extLst>
          </p:cNvPr>
          <p:cNvSpPr>
            <a:spLocks noGrp="1"/>
          </p:cNvSpPr>
          <p:nvPr>
            <p:ph type="sldNum" sz="quarter" idx="5"/>
          </p:nvPr>
        </p:nvSpPr>
        <p:spPr/>
        <p:txBody>
          <a:bodyPr/>
          <a:lstStyle/>
          <a:p>
            <a:fld id="{05414D91-502E-454D-8E13-17F75AE223E0}" type="slidenum">
              <a:rPr lang="sv-SE" smtClean="0"/>
              <a:t>21</a:t>
            </a:fld>
            <a:endParaRPr lang="sv-SE"/>
          </a:p>
        </p:txBody>
      </p:sp>
    </p:spTree>
    <p:extLst>
      <p:ext uri="{BB962C8B-B14F-4D97-AF65-F5344CB8AC3E}">
        <p14:creationId xmlns:p14="http://schemas.microsoft.com/office/powerpoint/2010/main" val="1321412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05414D91-502E-454D-8E13-17F75AE223E0}" type="slidenum">
              <a:rPr lang="sv-SE" smtClean="0"/>
              <a:t>22</a:t>
            </a:fld>
            <a:endParaRPr lang="sv-SE"/>
          </a:p>
        </p:txBody>
      </p:sp>
    </p:spTree>
    <p:extLst>
      <p:ext uri="{BB962C8B-B14F-4D97-AF65-F5344CB8AC3E}">
        <p14:creationId xmlns:p14="http://schemas.microsoft.com/office/powerpoint/2010/main" val="3123233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C8F9A-5478-4EBB-529B-030CCCEC8F78}"/>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790337BE-108A-4C33-AEAE-50A758F10637}"/>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93904E2E-FF9A-A797-E24A-ADF74E4DD201}"/>
              </a:ext>
            </a:extLst>
          </p:cNvPr>
          <p:cNvSpPr>
            <a:spLocks noGrp="1"/>
          </p:cNvSpPr>
          <p:nvPr>
            <p:ph type="body" idx="1"/>
          </p:nvPr>
        </p:nvSpPr>
        <p:spPr/>
        <p:txBody>
          <a:bodyPr/>
          <a:lstStyle/>
          <a:p>
            <a:r>
              <a:rPr lang="sv-SE" dirty="0"/>
              <a:t>11 officiella språk</a:t>
            </a:r>
          </a:p>
        </p:txBody>
      </p:sp>
      <p:sp>
        <p:nvSpPr>
          <p:cNvPr id="4" name="Platshållare för bildnummer 3">
            <a:extLst>
              <a:ext uri="{FF2B5EF4-FFF2-40B4-BE49-F238E27FC236}">
                <a16:creationId xmlns:a16="http://schemas.microsoft.com/office/drawing/2014/main" id="{7B7B382E-8B89-A6E7-1A42-11D495917117}"/>
              </a:ext>
            </a:extLst>
          </p:cNvPr>
          <p:cNvSpPr>
            <a:spLocks noGrp="1"/>
          </p:cNvSpPr>
          <p:nvPr>
            <p:ph type="sldNum" sz="quarter" idx="5"/>
          </p:nvPr>
        </p:nvSpPr>
        <p:spPr/>
        <p:txBody>
          <a:bodyPr/>
          <a:lstStyle/>
          <a:p>
            <a:fld id="{05414D91-502E-454D-8E13-17F75AE223E0}" type="slidenum">
              <a:rPr lang="sv-SE" smtClean="0"/>
              <a:t>10</a:t>
            </a:fld>
            <a:endParaRPr lang="sv-SE"/>
          </a:p>
        </p:txBody>
      </p:sp>
    </p:spTree>
    <p:extLst>
      <p:ext uri="{BB962C8B-B14F-4D97-AF65-F5344CB8AC3E}">
        <p14:creationId xmlns:p14="http://schemas.microsoft.com/office/powerpoint/2010/main" val="174616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5D376-47C8-1A19-089A-4E2C165312E0}"/>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94C3FC4B-4A3F-2DFE-2D36-DA69A24C33C9}"/>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1BBA24BF-B0B3-998C-ED04-E40B9CD17111}"/>
              </a:ext>
            </a:extLst>
          </p:cNvPr>
          <p:cNvSpPr>
            <a:spLocks noGrp="1"/>
          </p:cNvSpPr>
          <p:nvPr>
            <p:ph type="body" idx="1"/>
          </p:nvPr>
        </p:nvSpPr>
        <p:spPr/>
        <p:txBody>
          <a:bodyPr/>
          <a:lstStyle/>
          <a:p>
            <a:r>
              <a:rPr lang="sv-SE" dirty="0"/>
              <a:t>11 officiella språk</a:t>
            </a:r>
          </a:p>
        </p:txBody>
      </p:sp>
      <p:sp>
        <p:nvSpPr>
          <p:cNvPr id="4" name="Platshållare för bildnummer 3">
            <a:extLst>
              <a:ext uri="{FF2B5EF4-FFF2-40B4-BE49-F238E27FC236}">
                <a16:creationId xmlns:a16="http://schemas.microsoft.com/office/drawing/2014/main" id="{D5C13AE7-D696-D997-61FB-15766B182A2F}"/>
              </a:ext>
            </a:extLst>
          </p:cNvPr>
          <p:cNvSpPr>
            <a:spLocks noGrp="1"/>
          </p:cNvSpPr>
          <p:nvPr>
            <p:ph type="sldNum" sz="quarter" idx="5"/>
          </p:nvPr>
        </p:nvSpPr>
        <p:spPr/>
        <p:txBody>
          <a:bodyPr/>
          <a:lstStyle/>
          <a:p>
            <a:fld id="{05414D91-502E-454D-8E13-17F75AE223E0}" type="slidenum">
              <a:rPr lang="sv-SE" smtClean="0"/>
              <a:t>11</a:t>
            </a:fld>
            <a:endParaRPr lang="sv-SE"/>
          </a:p>
        </p:txBody>
      </p:sp>
    </p:spTree>
    <p:extLst>
      <p:ext uri="{BB962C8B-B14F-4D97-AF65-F5344CB8AC3E}">
        <p14:creationId xmlns:p14="http://schemas.microsoft.com/office/powerpoint/2010/main" val="363654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7C290-94C2-BDC7-7FA3-88CA3656E412}"/>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A2EBAFEA-4FCE-AE03-FFBD-6B530B6E4D8B}"/>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7988EFA1-1C39-A8FA-D31B-39E2E24641DE}"/>
              </a:ext>
            </a:extLst>
          </p:cNvPr>
          <p:cNvSpPr>
            <a:spLocks noGrp="1"/>
          </p:cNvSpPr>
          <p:nvPr>
            <p:ph type="body" idx="1"/>
          </p:nvPr>
        </p:nvSpPr>
        <p:spPr/>
        <p:txBody>
          <a:bodyPr/>
          <a:lstStyle/>
          <a:p>
            <a:r>
              <a:rPr lang="sv-SE" dirty="0"/>
              <a:t>11 officiella språk</a:t>
            </a:r>
          </a:p>
        </p:txBody>
      </p:sp>
      <p:sp>
        <p:nvSpPr>
          <p:cNvPr id="4" name="Platshållare för bildnummer 3">
            <a:extLst>
              <a:ext uri="{FF2B5EF4-FFF2-40B4-BE49-F238E27FC236}">
                <a16:creationId xmlns:a16="http://schemas.microsoft.com/office/drawing/2014/main" id="{88537413-A5BE-8FCC-3B88-6805B64F95F0}"/>
              </a:ext>
            </a:extLst>
          </p:cNvPr>
          <p:cNvSpPr>
            <a:spLocks noGrp="1"/>
          </p:cNvSpPr>
          <p:nvPr>
            <p:ph type="sldNum" sz="quarter" idx="5"/>
          </p:nvPr>
        </p:nvSpPr>
        <p:spPr/>
        <p:txBody>
          <a:bodyPr/>
          <a:lstStyle/>
          <a:p>
            <a:fld id="{05414D91-502E-454D-8E13-17F75AE223E0}" type="slidenum">
              <a:rPr lang="sv-SE" smtClean="0"/>
              <a:t>12</a:t>
            </a:fld>
            <a:endParaRPr lang="sv-SE"/>
          </a:p>
        </p:txBody>
      </p:sp>
    </p:spTree>
    <p:extLst>
      <p:ext uri="{BB962C8B-B14F-4D97-AF65-F5344CB8AC3E}">
        <p14:creationId xmlns:p14="http://schemas.microsoft.com/office/powerpoint/2010/main" val="180863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B1C2-6959-92D7-616C-068F679ACEC6}"/>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89392F67-F61D-1DE8-F8A0-FF4FF7DEC551}"/>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5FE2CAFF-1A77-7B3C-43C8-009A4B8CFE26}"/>
              </a:ext>
            </a:extLst>
          </p:cNvPr>
          <p:cNvSpPr>
            <a:spLocks noGrp="1"/>
          </p:cNvSpPr>
          <p:nvPr>
            <p:ph type="body" idx="1"/>
          </p:nvPr>
        </p:nvSpPr>
        <p:spPr/>
        <p:txBody>
          <a:bodyPr/>
          <a:lstStyle/>
          <a:p>
            <a:endParaRPr lang="sv-SE" dirty="0"/>
          </a:p>
        </p:txBody>
      </p:sp>
      <p:sp>
        <p:nvSpPr>
          <p:cNvPr id="4" name="Platshållare för bildnummer 3">
            <a:extLst>
              <a:ext uri="{FF2B5EF4-FFF2-40B4-BE49-F238E27FC236}">
                <a16:creationId xmlns:a16="http://schemas.microsoft.com/office/drawing/2014/main" id="{F694507C-0375-00DD-2115-8C639AFA1AA5}"/>
              </a:ext>
            </a:extLst>
          </p:cNvPr>
          <p:cNvSpPr>
            <a:spLocks noGrp="1"/>
          </p:cNvSpPr>
          <p:nvPr>
            <p:ph type="sldNum" sz="quarter" idx="5"/>
          </p:nvPr>
        </p:nvSpPr>
        <p:spPr/>
        <p:txBody>
          <a:bodyPr/>
          <a:lstStyle/>
          <a:p>
            <a:fld id="{05414D91-502E-454D-8E13-17F75AE223E0}" type="slidenum">
              <a:rPr lang="sv-SE" smtClean="0"/>
              <a:t>13</a:t>
            </a:fld>
            <a:endParaRPr lang="sv-SE"/>
          </a:p>
        </p:txBody>
      </p:sp>
    </p:spTree>
    <p:extLst>
      <p:ext uri="{BB962C8B-B14F-4D97-AF65-F5344CB8AC3E}">
        <p14:creationId xmlns:p14="http://schemas.microsoft.com/office/powerpoint/2010/main" val="2935219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48903-EFE9-9E2D-7D7F-A4209480E4B8}"/>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1729C950-137D-B3D5-897A-28C399CDFED5}"/>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2C8E236C-D109-19A4-F042-536616DB811A}"/>
              </a:ext>
            </a:extLst>
          </p:cNvPr>
          <p:cNvSpPr>
            <a:spLocks noGrp="1"/>
          </p:cNvSpPr>
          <p:nvPr>
            <p:ph type="body" idx="1"/>
          </p:nvPr>
        </p:nvSpPr>
        <p:spPr/>
        <p:txBody>
          <a:bodyPr/>
          <a:lstStyle/>
          <a:p>
            <a:r>
              <a:rPr lang="sv-SE" sz="1200" b="1" i="1" kern="1200" dirty="0">
                <a:solidFill>
                  <a:schemeClr val="tx1"/>
                </a:solidFill>
                <a:effectLst/>
                <a:latin typeface="+mn-lt"/>
                <a:ea typeface="+mn-ea"/>
                <a:cs typeface="+mn-cs"/>
              </a:rPr>
              <a:t>Robert </a:t>
            </a:r>
            <a:r>
              <a:rPr lang="sv-SE" sz="1200" b="1" i="1" kern="1200" dirty="0" err="1">
                <a:solidFill>
                  <a:schemeClr val="tx1"/>
                </a:solidFill>
                <a:effectLst/>
                <a:latin typeface="+mn-lt"/>
                <a:ea typeface="+mn-ea"/>
                <a:cs typeface="+mn-cs"/>
              </a:rPr>
              <a:t>Parker's</a:t>
            </a:r>
            <a:r>
              <a:rPr lang="sv-SE" sz="1200" b="1" i="1" kern="1200" dirty="0">
                <a:solidFill>
                  <a:schemeClr val="tx1"/>
                </a:solidFill>
                <a:effectLst/>
                <a:latin typeface="+mn-lt"/>
                <a:ea typeface="+mn-ea"/>
                <a:cs typeface="+mn-cs"/>
              </a:rPr>
              <a:t> Wine </a:t>
            </a:r>
            <a:r>
              <a:rPr lang="sv-SE" sz="1200" b="1" i="1" kern="1200" dirty="0" err="1">
                <a:solidFill>
                  <a:schemeClr val="tx1"/>
                </a:solidFill>
                <a:effectLst/>
                <a:latin typeface="+mn-lt"/>
                <a:ea typeface="+mn-ea"/>
                <a:cs typeface="+mn-cs"/>
              </a:rPr>
              <a:t>Advocate</a:t>
            </a:r>
            <a:r>
              <a:rPr lang="sv-SE" sz="1200" b="0" i="0" kern="1200" dirty="0">
                <a:solidFill>
                  <a:schemeClr val="tx1"/>
                </a:solidFill>
                <a:effectLst/>
                <a:latin typeface="+mn-lt"/>
                <a:ea typeface="+mn-ea"/>
                <a:cs typeface="+mn-cs"/>
              </a:rPr>
              <a:t> (RPWA), ofta kallad enbart </a:t>
            </a:r>
            <a:r>
              <a:rPr lang="sv-SE" sz="1200" b="0" i="1" kern="1200" dirty="0">
                <a:solidFill>
                  <a:schemeClr val="tx1"/>
                </a:solidFill>
                <a:effectLst/>
                <a:latin typeface="+mn-lt"/>
                <a:ea typeface="+mn-ea"/>
                <a:cs typeface="+mn-cs"/>
              </a:rPr>
              <a:t>The Wine </a:t>
            </a:r>
            <a:r>
              <a:rPr lang="sv-SE" sz="1200" b="0" i="1" kern="1200" dirty="0" err="1">
                <a:solidFill>
                  <a:schemeClr val="tx1"/>
                </a:solidFill>
                <a:effectLst/>
                <a:latin typeface="+mn-lt"/>
                <a:ea typeface="+mn-ea"/>
                <a:cs typeface="+mn-cs"/>
              </a:rPr>
              <a:t>Advocate</a:t>
            </a:r>
            <a:r>
              <a:rPr lang="sv-SE" sz="1200" b="0" i="0" kern="1200" dirty="0">
                <a:solidFill>
                  <a:schemeClr val="tx1"/>
                </a:solidFill>
                <a:effectLst/>
                <a:latin typeface="+mn-lt"/>
                <a:ea typeface="+mn-ea"/>
                <a:cs typeface="+mn-cs"/>
              </a:rPr>
              <a:t>, är en </a:t>
            </a:r>
            <a:r>
              <a:rPr lang="sv-SE" sz="1200" b="1" i="0" kern="1200" dirty="0">
                <a:solidFill>
                  <a:schemeClr val="tx1"/>
                </a:solidFill>
                <a:effectLst/>
                <a:latin typeface="+mn-lt"/>
                <a:ea typeface="+mn-ea"/>
                <a:cs typeface="+mn-cs"/>
              </a:rPr>
              <a:t>inflytelserik amerikansk vinpublikation</a:t>
            </a:r>
            <a:r>
              <a:rPr lang="sv-SE" sz="1200" b="0" i="0" kern="1200" dirty="0">
                <a:solidFill>
                  <a:schemeClr val="tx1"/>
                </a:solidFill>
                <a:effectLst/>
                <a:latin typeface="+mn-lt"/>
                <a:ea typeface="+mn-ea"/>
                <a:cs typeface="+mn-cs"/>
              </a:rPr>
              <a:t> som grundades 1978 av vinkritikern Robert Parker. Publikationen är känd för sitt </a:t>
            </a:r>
            <a:r>
              <a:rPr lang="sv-SE" sz="1200" b="1" i="0" kern="1200" dirty="0">
                <a:solidFill>
                  <a:schemeClr val="tx1"/>
                </a:solidFill>
                <a:effectLst/>
                <a:latin typeface="+mn-lt"/>
                <a:ea typeface="+mn-ea"/>
                <a:cs typeface="+mn-cs"/>
              </a:rPr>
              <a:t>100-poängssystem</a:t>
            </a:r>
            <a:r>
              <a:rPr lang="sv-SE" sz="1200" b="0" i="0" kern="1200" dirty="0">
                <a:solidFill>
                  <a:schemeClr val="tx1"/>
                </a:solidFill>
                <a:effectLst/>
                <a:latin typeface="+mn-lt"/>
                <a:ea typeface="+mn-ea"/>
                <a:cs typeface="+mn-cs"/>
              </a:rPr>
              <a:t> för vinbedömning, vilket har haft en betydande global inverkan på vinindustrin, prissättning och konsumentbeteende</a:t>
            </a:r>
            <a:endParaRPr lang="sv-SE" dirty="0"/>
          </a:p>
        </p:txBody>
      </p:sp>
      <p:sp>
        <p:nvSpPr>
          <p:cNvPr id="4" name="Platshållare för bildnummer 3">
            <a:extLst>
              <a:ext uri="{FF2B5EF4-FFF2-40B4-BE49-F238E27FC236}">
                <a16:creationId xmlns:a16="http://schemas.microsoft.com/office/drawing/2014/main" id="{4C7E0E26-F810-F056-5D02-D5BFEAECC9D1}"/>
              </a:ext>
            </a:extLst>
          </p:cNvPr>
          <p:cNvSpPr>
            <a:spLocks noGrp="1"/>
          </p:cNvSpPr>
          <p:nvPr>
            <p:ph type="sldNum" sz="quarter" idx="5"/>
          </p:nvPr>
        </p:nvSpPr>
        <p:spPr/>
        <p:txBody>
          <a:bodyPr/>
          <a:lstStyle/>
          <a:p>
            <a:fld id="{05414D91-502E-454D-8E13-17F75AE223E0}" type="slidenum">
              <a:rPr lang="sv-SE" smtClean="0"/>
              <a:t>14</a:t>
            </a:fld>
            <a:endParaRPr lang="sv-SE"/>
          </a:p>
        </p:txBody>
      </p:sp>
    </p:spTree>
    <p:extLst>
      <p:ext uri="{BB962C8B-B14F-4D97-AF65-F5344CB8AC3E}">
        <p14:creationId xmlns:p14="http://schemas.microsoft.com/office/powerpoint/2010/main" val="3795030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4982B-A6FF-4886-9168-800E53371507}"/>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2675896D-9933-6F61-4AD1-874677D40257}"/>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0A8CF909-3F4D-F3D4-F326-C467E14F64B2}"/>
              </a:ext>
            </a:extLst>
          </p:cNvPr>
          <p:cNvSpPr>
            <a:spLocks noGrp="1"/>
          </p:cNvSpPr>
          <p:nvPr>
            <p:ph type="body" idx="1"/>
          </p:nvPr>
        </p:nvSpPr>
        <p:spPr/>
        <p:txBody>
          <a:bodyPr/>
          <a:lstStyle/>
          <a:p>
            <a:r>
              <a:rPr lang="sv-SE" sz="1200" b="0" i="0" kern="1200" dirty="0">
                <a:solidFill>
                  <a:schemeClr val="tx1"/>
                </a:solidFill>
                <a:effectLst/>
                <a:latin typeface="+mn-lt"/>
                <a:ea typeface="+mn-ea"/>
                <a:cs typeface="+mn-cs"/>
              </a:rPr>
              <a:t>KWV: </a:t>
            </a:r>
            <a:r>
              <a:rPr lang="nl-NL" sz="1200" b="0" i="1" kern="1200" dirty="0">
                <a:solidFill>
                  <a:schemeClr val="tx1"/>
                </a:solidFill>
                <a:effectLst/>
                <a:latin typeface="+mn-lt"/>
                <a:ea typeface="+mn-ea"/>
                <a:cs typeface="+mn-cs"/>
              </a:rPr>
              <a:t>Koöperatieve Wijnbouwers Vereniging van Zuid-Afrika, </a:t>
            </a:r>
            <a:r>
              <a:rPr lang="nl-NL" sz="1200" b="0" i="0" kern="1200" dirty="0">
                <a:solidFill>
                  <a:schemeClr val="tx1"/>
                </a:solidFill>
                <a:effectLst/>
                <a:latin typeface="+mn-lt"/>
                <a:ea typeface="+mn-ea"/>
                <a:cs typeface="+mn-cs"/>
              </a:rPr>
              <a:t>Regelverk för att</a:t>
            </a:r>
            <a:r>
              <a:rPr lang="sv-SE" sz="1200" b="0" i="0" kern="1200" dirty="0">
                <a:solidFill>
                  <a:schemeClr val="tx1"/>
                </a:solidFill>
                <a:effectLst/>
                <a:latin typeface="+mn-lt"/>
                <a:ea typeface="+mn-ea"/>
                <a:cs typeface="+mn-cs"/>
              </a:rPr>
              <a:t> </a:t>
            </a:r>
            <a:r>
              <a:rPr lang="sv-SE" sz="1200" b="1" i="0" kern="1200" dirty="0">
                <a:solidFill>
                  <a:schemeClr val="tx1"/>
                </a:solidFill>
                <a:effectLst/>
                <a:latin typeface="+mn-lt"/>
                <a:ea typeface="+mn-ea"/>
                <a:cs typeface="+mn-cs"/>
              </a:rPr>
              <a:t>stabilisera priser</a:t>
            </a:r>
            <a:r>
              <a:rPr lang="sv-SE" sz="1200" b="0" i="0" kern="1200" dirty="0">
                <a:solidFill>
                  <a:schemeClr val="tx1"/>
                </a:solidFill>
                <a:effectLst/>
                <a:latin typeface="+mn-lt"/>
                <a:ea typeface="+mn-ea"/>
                <a:cs typeface="+mn-cs"/>
              </a:rPr>
              <a:t>, reglera den enorma överproduktionen och lägga grunden för landets moderna </a:t>
            </a:r>
            <a:r>
              <a:rPr lang="sv-SE" sz="1200" b="1" i="0" kern="1200" dirty="0">
                <a:solidFill>
                  <a:schemeClr val="tx1"/>
                </a:solidFill>
                <a:effectLst/>
                <a:latin typeface="+mn-lt"/>
                <a:ea typeface="+mn-ea"/>
                <a:cs typeface="+mn-cs"/>
              </a:rPr>
              <a:t>kvalitets- och exportsystem</a:t>
            </a:r>
            <a:r>
              <a:rPr lang="sv-SE" sz="1200" b="0" i="0" kern="1200" dirty="0">
                <a:solidFill>
                  <a:schemeClr val="tx1"/>
                </a:solidFill>
                <a:effectLst/>
                <a:latin typeface="+mn-lt"/>
                <a:ea typeface="+mn-ea"/>
                <a:cs typeface="+mn-cs"/>
              </a:rPr>
              <a:t>.</a:t>
            </a:r>
          </a:p>
          <a:p>
            <a:endParaRPr lang="sv-SE" sz="1200" b="0" i="0" kern="1200" dirty="0">
              <a:solidFill>
                <a:schemeClr val="tx1"/>
              </a:solidFill>
              <a:effectLst/>
              <a:latin typeface="+mn-lt"/>
              <a:ea typeface="+mn-ea"/>
              <a:cs typeface="+mn-cs"/>
            </a:endParaRPr>
          </a:p>
          <a:p>
            <a:r>
              <a:rPr lang="sv-SE" sz="1200" b="0" i="0" kern="1200" dirty="0">
                <a:solidFill>
                  <a:schemeClr val="tx1"/>
                </a:solidFill>
                <a:effectLst/>
                <a:latin typeface="+mn-lt"/>
                <a:ea typeface="+mn-ea"/>
                <a:cs typeface="+mn-cs"/>
              </a:rPr>
              <a:t>Apartheid (afrikaans för "åtskillnad") var ett lagstadgat, rasistiskt system för segregation och vitt herravälde i Sydafrika mellan 1948 och 1994</a:t>
            </a:r>
            <a:endParaRPr lang="sv-SE" dirty="0"/>
          </a:p>
        </p:txBody>
      </p:sp>
      <p:sp>
        <p:nvSpPr>
          <p:cNvPr id="4" name="Platshållare för bildnummer 3">
            <a:extLst>
              <a:ext uri="{FF2B5EF4-FFF2-40B4-BE49-F238E27FC236}">
                <a16:creationId xmlns:a16="http://schemas.microsoft.com/office/drawing/2014/main" id="{CC8D7101-325D-BA3F-2CF8-8EB23AE12FD5}"/>
              </a:ext>
            </a:extLst>
          </p:cNvPr>
          <p:cNvSpPr>
            <a:spLocks noGrp="1"/>
          </p:cNvSpPr>
          <p:nvPr>
            <p:ph type="sldNum" sz="quarter" idx="5"/>
          </p:nvPr>
        </p:nvSpPr>
        <p:spPr/>
        <p:txBody>
          <a:bodyPr/>
          <a:lstStyle/>
          <a:p>
            <a:fld id="{05414D91-502E-454D-8E13-17F75AE223E0}" type="slidenum">
              <a:rPr lang="sv-SE" smtClean="0"/>
              <a:t>15</a:t>
            </a:fld>
            <a:endParaRPr lang="sv-SE"/>
          </a:p>
        </p:txBody>
      </p:sp>
    </p:spTree>
    <p:extLst>
      <p:ext uri="{BB962C8B-B14F-4D97-AF65-F5344CB8AC3E}">
        <p14:creationId xmlns:p14="http://schemas.microsoft.com/office/powerpoint/2010/main" val="3601655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3866E-1F15-F6E3-28DD-3B02FF700F6C}"/>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A4171CDF-1393-C609-B930-09A933CD9F73}"/>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F5A63E84-AB4F-33E1-B3DB-D38DE1B8CB85}"/>
              </a:ext>
            </a:extLst>
          </p:cNvPr>
          <p:cNvSpPr>
            <a:spLocks noGrp="1"/>
          </p:cNvSpPr>
          <p:nvPr>
            <p:ph type="body" idx="1"/>
          </p:nvPr>
        </p:nvSpPr>
        <p:spPr/>
        <p:txBody>
          <a:bodyPr/>
          <a:lstStyle/>
          <a:p>
            <a:r>
              <a:rPr lang="sv-SE" dirty="0"/>
              <a:t>11 officiella språk</a:t>
            </a:r>
          </a:p>
        </p:txBody>
      </p:sp>
      <p:sp>
        <p:nvSpPr>
          <p:cNvPr id="4" name="Platshållare för bildnummer 3">
            <a:extLst>
              <a:ext uri="{FF2B5EF4-FFF2-40B4-BE49-F238E27FC236}">
                <a16:creationId xmlns:a16="http://schemas.microsoft.com/office/drawing/2014/main" id="{2FF062CC-AF14-3F88-9E64-37A92BFD931B}"/>
              </a:ext>
            </a:extLst>
          </p:cNvPr>
          <p:cNvSpPr>
            <a:spLocks noGrp="1"/>
          </p:cNvSpPr>
          <p:nvPr>
            <p:ph type="sldNum" sz="quarter" idx="5"/>
          </p:nvPr>
        </p:nvSpPr>
        <p:spPr/>
        <p:txBody>
          <a:bodyPr/>
          <a:lstStyle/>
          <a:p>
            <a:fld id="{05414D91-502E-454D-8E13-17F75AE223E0}" type="slidenum">
              <a:rPr lang="sv-SE" smtClean="0"/>
              <a:t>16</a:t>
            </a:fld>
            <a:endParaRPr lang="sv-SE"/>
          </a:p>
        </p:txBody>
      </p:sp>
    </p:spTree>
    <p:extLst>
      <p:ext uri="{BB962C8B-B14F-4D97-AF65-F5344CB8AC3E}">
        <p14:creationId xmlns:p14="http://schemas.microsoft.com/office/powerpoint/2010/main" val="1433849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042C9-459B-7378-935D-6D9BD28A3498}"/>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B7530E92-14F0-FEB0-D452-18A74781293D}"/>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F7EC74B6-CC9F-3256-47E9-7E41E25C92AB}"/>
              </a:ext>
            </a:extLst>
          </p:cNvPr>
          <p:cNvSpPr>
            <a:spLocks noGrp="1"/>
          </p:cNvSpPr>
          <p:nvPr>
            <p:ph type="body" idx="1"/>
          </p:nvPr>
        </p:nvSpPr>
        <p:spPr/>
        <p:txBody>
          <a:bodyPr/>
          <a:lstStyle/>
          <a:p>
            <a:r>
              <a:rPr lang="sv-SE" sz="1200" b="1" i="0" kern="1200" dirty="0">
                <a:solidFill>
                  <a:schemeClr val="tx1"/>
                </a:solidFill>
                <a:effectLst/>
                <a:latin typeface="+mn-lt"/>
                <a:ea typeface="+mn-ea"/>
                <a:cs typeface="+mn-cs"/>
              </a:rPr>
              <a:t>Cabernet Sauvignon (Kungen):</a:t>
            </a:r>
            <a:r>
              <a:rPr lang="sv-SE" sz="1200" b="0" i="0" kern="1200" dirty="0">
                <a:solidFill>
                  <a:schemeClr val="tx1"/>
                </a:solidFill>
                <a:effectLst/>
                <a:latin typeface="+mn-lt"/>
                <a:ea typeface="+mn-ea"/>
                <a:cs typeface="+mn-cs"/>
              </a:rPr>
              <a:t> Detta är </a:t>
            </a:r>
            <a:r>
              <a:rPr lang="sv-SE" sz="1200" b="0" i="0" kern="1200" dirty="0" err="1">
                <a:solidFill>
                  <a:schemeClr val="tx1"/>
                </a:solidFill>
                <a:effectLst/>
                <a:latin typeface="+mn-lt"/>
                <a:ea typeface="+mn-ea"/>
                <a:cs typeface="+mn-cs"/>
              </a:rPr>
              <a:t>Stellenboschs</a:t>
            </a:r>
            <a:r>
              <a:rPr lang="sv-SE" sz="1200" b="0" i="0" kern="1200" dirty="0">
                <a:solidFill>
                  <a:schemeClr val="tx1"/>
                </a:solidFill>
                <a:effectLst/>
                <a:latin typeface="+mn-lt"/>
                <a:ea typeface="+mn-ea"/>
                <a:cs typeface="+mn-cs"/>
              </a:rPr>
              <a:t> flaggskeppsdruva. De granitrika </a:t>
            </a:r>
            <a:r>
              <a:rPr lang="sv-SE" sz="1200" b="0" i="0" kern="1200" dirty="0" err="1">
                <a:solidFill>
                  <a:schemeClr val="tx1"/>
                </a:solidFill>
                <a:effectLst/>
                <a:latin typeface="+mn-lt"/>
                <a:ea typeface="+mn-ea"/>
                <a:cs typeface="+mn-cs"/>
              </a:rPr>
              <a:t>jordmånerna</a:t>
            </a:r>
            <a:r>
              <a:rPr lang="sv-SE" sz="1200" b="0" i="0" kern="1200" dirty="0">
                <a:solidFill>
                  <a:schemeClr val="tx1"/>
                </a:solidFill>
                <a:effectLst/>
                <a:latin typeface="+mn-lt"/>
                <a:ea typeface="+mn-ea"/>
                <a:cs typeface="+mn-cs"/>
              </a:rPr>
              <a:t> på bergssluttningarna (särskilt i </a:t>
            </a:r>
            <a:r>
              <a:rPr lang="sv-SE" sz="1200" b="1" i="0" kern="1200" dirty="0">
                <a:solidFill>
                  <a:schemeClr val="tx1"/>
                </a:solidFill>
                <a:effectLst/>
                <a:latin typeface="+mn-lt"/>
                <a:ea typeface="+mn-ea"/>
                <a:cs typeface="+mn-cs"/>
              </a:rPr>
              <a:t>Simonsberg</a:t>
            </a:r>
            <a:r>
              <a:rPr lang="sv-SE" sz="1200" b="0" i="0" kern="1200" dirty="0">
                <a:solidFill>
                  <a:schemeClr val="tx1"/>
                </a:solidFill>
                <a:effectLst/>
                <a:latin typeface="+mn-lt"/>
                <a:ea typeface="+mn-ea"/>
                <a:cs typeface="+mn-cs"/>
              </a:rPr>
              <a:t>) ger viner med exceptionell struktur, djup och lagringspotential.</a:t>
            </a:r>
          </a:p>
          <a:p>
            <a:r>
              <a:rPr lang="sv-SE" sz="1200" b="1" i="0" kern="1200" dirty="0" err="1">
                <a:solidFill>
                  <a:schemeClr val="tx1"/>
                </a:solidFill>
                <a:effectLst/>
                <a:latin typeface="+mn-lt"/>
                <a:ea typeface="+mn-ea"/>
                <a:cs typeface="+mn-cs"/>
              </a:rPr>
              <a:t>Pinotage</a:t>
            </a:r>
            <a:r>
              <a:rPr lang="sv-SE" sz="1200" b="1" i="0" kern="1200" dirty="0">
                <a:solidFill>
                  <a:schemeClr val="tx1"/>
                </a:solidFill>
                <a:effectLst/>
                <a:latin typeface="+mn-lt"/>
                <a:ea typeface="+mn-ea"/>
                <a:cs typeface="+mn-cs"/>
              </a:rPr>
              <a:t> (Födelseplatsen):</a:t>
            </a:r>
            <a:r>
              <a:rPr lang="sv-SE" sz="1200" b="0" i="0" kern="1200" dirty="0">
                <a:solidFill>
                  <a:schemeClr val="tx1"/>
                </a:solidFill>
                <a:effectLst/>
                <a:latin typeface="+mn-lt"/>
                <a:ea typeface="+mn-ea"/>
                <a:cs typeface="+mn-cs"/>
              </a:rPr>
              <a:t> Det var här på </a:t>
            </a:r>
            <a:r>
              <a:rPr lang="sv-SE" sz="1200" b="0" i="0" kern="1200" dirty="0" err="1">
                <a:solidFill>
                  <a:schemeClr val="tx1"/>
                </a:solidFill>
                <a:effectLst/>
                <a:latin typeface="+mn-lt"/>
                <a:ea typeface="+mn-ea"/>
                <a:cs typeface="+mn-cs"/>
              </a:rPr>
              <a:t>Stellenbosch</a:t>
            </a:r>
            <a:r>
              <a:rPr lang="sv-SE" sz="1200" b="0" i="0" kern="1200" dirty="0">
                <a:solidFill>
                  <a:schemeClr val="tx1"/>
                </a:solidFill>
                <a:effectLst/>
                <a:latin typeface="+mn-lt"/>
                <a:ea typeface="+mn-ea"/>
                <a:cs typeface="+mn-cs"/>
              </a:rPr>
              <a:t> University som druvan skapades 1925. Idag producerar lokala producenter som </a:t>
            </a:r>
            <a:r>
              <a:rPr lang="sv-SE" sz="1200" b="0" i="0" kern="1200" dirty="0" err="1">
                <a:solidFill>
                  <a:schemeClr val="tx1"/>
                </a:solidFill>
                <a:effectLst/>
                <a:latin typeface="+mn-lt"/>
                <a:ea typeface="+mn-ea"/>
                <a:cs typeface="+mn-cs"/>
              </a:rPr>
              <a:t>Kanonkop</a:t>
            </a:r>
            <a:r>
              <a:rPr lang="sv-SE" sz="1200" b="0" i="0" kern="1200" dirty="0">
                <a:solidFill>
                  <a:schemeClr val="tx1"/>
                </a:solidFill>
                <a:effectLst/>
                <a:latin typeface="+mn-lt"/>
                <a:ea typeface="+mn-ea"/>
                <a:cs typeface="+mn-cs"/>
              </a:rPr>
              <a:t> Wine </a:t>
            </a:r>
            <a:r>
              <a:rPr lang="sv-SE" sz="1200" b="0" i="0" kern="1200" dirty="0" err="1">
                <a:solidFill>
                  <a:schemeClr val="tx1"/>
                </a:solidFill>
                <a:effectLst/>
                <a:latin typeface="+mn-lt"/>
                <a:ea typeface="+mn-ea"/>
                <a:cs typeface="+mn-cs"/>
              </a:rPr>
              <a:t>Estate</a:t>
            </a:r>
            <a:r>
              <a:rPr lang="sv-SE" sz="1200" b="0" i="0" kern="1200" dirty="0">
                <a:solidFill>
                  <a:schemeClr val="tx1"/>
                </a:solidFill>
                <a:effectLst/>
                <a:latin typeface="+mn-lt"/>
                <a:ea typeface="+mn-ea"/>
                <a:cs typeface="+mn-cs"/>
              </a:rPr>
              <a:t> några av världens mest prisbelönta viner på druvan.</a:t>
            </a:r>
          </a:p>
          <a:p>
            <a:r>
              <a:rPr lang="sv-SE" sz="1200" b="1" i="0" kern="1200" dirty="0">
                <a:solidFill>
                  <a:schemeClr val="tx1"/>
                </a:solidFill>
                <a:effectLst/>
                <a:latin typeface="+mn-lt"/>
                <a:ea typeface="+mn-ea"/>
                <a:cs typeface="+mn-cs"/>
              </a:rPr>
              <a:t>Merlot &amp; Cabernet Franc:</a:t>
            </a:r>
            <a:r>
              <a:rPr lang="sv-SE" sz="1200" b="0" i="0" kern="1200" dirty="0">
                <a:solidFill>
                  <a:schemeClr val="tx1"/>
                </a:solidFill>
                <a:effectLst/>
                <a:latin typeface="+mn-lt"/>
                <a:ea typeface="+mn-ea"/>
                <a:cs typeface="+mn-cs"/>
              </a:rPr>
              <a:t> Används flitigt för att skapa de ikoniska </a:t>
            </a:r>
            <a:r>
              <a:rPr lang="sv-SE" sz="1200" b="1" i="0" kern="1200" dirty="0">
                <a:solidFill>
                  <a:schemeClr val="tx1"/>
                </a:solidFill>
                <a:effectLst/>
                <a:latin typeface="+mn-lt"/>
                <a:ea typeface="+mn-ea"/>
                <a:cs typeface="+mn-cs"/>
              </a:rPr>
              <a:t>"</a:t>
            </a:r>
            <a:r>
              <a:rPr lang="sv-SE" sz="1200" b="1" i="0" kern="1200" dirty="0" err="1">
                <a:solidFill>
                  <a:schemeClr val="tx1"/>
                </a:solidFill>
                <a:effectLst/>
                <a:latin typeface="+mn-lt"/>
                <a:ea typeface="+mn-ea"/>
                <a:cs typeface="+mn-cs"/>
              </a:rPr>
              <a:t>Stellenbosch</a:t>
            </a:r>
            <a:r>
              <a:rPr lang="sv-SE" sz="1200" b="1" i="0" kern="1200" dirty="0">
                <a:solidFill>
                  <a:schemeClr val="tx1"/>
                </a:solidFill>
                <a:effectLst/>
                <a:latin typeface="+mn-lt"/>
                <a:ea typeface="+mn-ea"/>
                <a:cs typeface="+mn-cs"/>
              </a:rPr>
              <a:t> Blends"</a:t>
            </a:r>
            <a:r>
              <a:rPr lang="sv-SE" sz="1200" b="0" i="0" kern="1200" dirty="0">
                <a:solidFill>
                  <a:schemeClr val="tx1"/>
                </a:solidFill>
                <a:effectLst/>
                <a:latin typeface="+mn-lt"/>
                <a:ea typeface="+mn-ea"/>
                <a:cs typeface="+mn-cs"/>
              </a:rPr>
              <a:t>, röda blandviner i klassisk Bordeaux-stil.</a:t>
            </a:r>
          </a:p>
          <a:p>
            <a:r>
              <a:rPr lang="sv-SE" sz="1200" b="1" i="0" kern="1200" dirty="0">
                <a:solidFill>
                  <a:schemeClr val="tx1"/>
                </a:solidFill>
                <a:effectLst/>
                <a:latin typeface="+mn-lt"/>
                <a:ea typeface="+mn-ea"/>
                <a:cs typeface="+mn-cs"/>
              </a:rPr>
              <a:t>Shiraz/</a:t>
            </a:r>
            <a:r>
              <a:rPr lang="sv-SE" sz="1200" b="1" i="0" kern="1200" dirty="0" err="1">
                <a:solidFill>
                  <a:schemeClr val="tx1"/>
                </a:solidFill>
                <a:effectLst/>
                <a:latin typeface="+mn-lt"/>
                <a:ea typeface="+mn-ea"/>
                <a:cs typeface="+mn-cs"/>
              </a:rPr>
              <a:t>Syrah</a:t>
            </a:r>
            <a:r>
              <a:rPr lang="sv-SE" sz="1200" b="1" i="0" kern="1200" dirty="0">
                <a:solidFill>
                  <a:schemeClr val="tx1"/>
                </a:solidFill>
                <a:effectLst/>
                <a:latin typeface="+mn-lt"/>
                <a:ea typeface="+mn-ea"/>
                <a:cs typeface="+mn-cs"/>
              </a:rPr>
              <a:t>:</a:t>
            </a:r>
            <a:r>
              <a:rPr lang="sv-SE" sz="1200" b="0" i="0" kern="1200" dirty="0">
                <a:solidFill>
                  <a:schemeClr val="tx1"/>
                </a:solidFill>
                <a:effectLst/>
                <a:latin typeface="+mn-lt"/>
                <a:ea typeface="+mn-ea"/>
                <a:cs typeface="+mn-cs"/>
              </a:rPr>
              <a:t> Trivs i de något varmare delarna av distriktet och ger kraftfulla, kryddiga viner.</a:t>
            </a:r>
          </a:p>
          <a:p>
            <a:endParaRPr lang="sv-SE" dirty="0"/>
          </a:p>
          <a:p>
            <a:endParaRPr lang="sv-SE" dirty="0"/>
          </a:p>
          <a:p>
            <a:r>
              <a:rPr lang="sv-SE" sz="1200" b="1" i="0" kern="1200" dirty="0" err="1">
                <a:solidFill>
                  <a:schemeClr val="tx1"/>
                </a:solidFill>
                <a:effectLst/>
                <a:latin typeface="+mn-lt"/>
                <a:ea typeface="+mn-ea"/>
                <a:cs typeface="+mn-cs"/>
              </a:rPr>
              <a:t>Chenin</a:t>
            </a:r>
            <a:r>
              <a:rPr lang="sv-SE" sz="1200" b="1" i="0" kern="1200" dirty="0">
                <a:solidFill>
                  <a:schemeClr val="tx1"/>
                </a:solidFill>
                <a:effectLst/>
                <a:latin typeface="+mn-lt"/>
                <a:ea typeface="+mn-ea"/>
                <a:cs typeface="+mn-cs"/>
              </a:rPr>
              <a:t> Blanc:</a:t>
            </a:r>
            <a:r>
              <a:rPr lang="sv-SE" sz="1200" b="0" i="0" kern="1200" dirty="0">
                <a:solidFill>
                  <a:schemeClr val="tx1"/>
                </a:solidFill>
                <a:effectLst/>
                <a:latin typeface="+mn-lt"/>
                <a:ea typeface="+mn-ea"/>
                <a:cs typeface="+mn-cs"/>
              </a:rPr>
              <a:t> </a:t>
            </a:r>
            <a:r>
              <a:rPr lang="sv-SE" sz="1200" b="0" i="0" kern="1200" dirty="0" err="1">
                <a:solidFill>
                  <a:schemeClr val="tx1"/>
                </a:solidFill>
                <a:effectLst/>
                <a:latin typeface="+mn-lt"/>
                <a:ea typeface="+mn-ea"/>
                <a:cs typeface="+mn-cs"/>
              </a:rPr>
              <a:t>Stellenbosch</a:t>
            </a:r>
            <a:r>
              <a:rPr lang="sv-SE" sz="1200" b="0" i="0" kern="1200" dirty="0">
                <a:solidFill>
                  <a:schemeClr val="tx1"/>
                </a:solidFill>
                <a:effectLst/>
                <a:latin typeface="+mn-lt"/>
                <a:ea typeface="+mn-ea"/>
                <a:cs typeface="+mn-cs"/>
              </a:rPr>
              <a:t> producerar några av landets mest komplexa, ekfatslagrade </a:t>
            </a:r>
            <a:r>
              <a:rPr lang="sv-SE" sz="1200" b="0" i="0" kern="1200" dirty="0" err="1">
                <a:solidFill>
                  <a:schemeClr val="tx1"/>
                </a:solidFill>
                <a:effectLst/>
                <a:latin typeface="+mn-lt"/>
                <a:ea typeface="+mn-ea"/>
                <a:cs typeface="+mn-cs"/>
              </a:rPr>
              <a:t>Chenin</a:t>
            </a:r>
            <a:r>
              <a:rPr lang="sv-SE" sz="1200" b="0" i="0" kern="1200" dirty="0">
                <a:solidFill>
                  <a:schemeClr val="tx1"/>
                </a:solidFill>
                <a:effectLst/>
                <a:latin typeface="+mn-lt"/>
                <a:ea typeface="+mn-ea"/>
                <a:cs typeface="+mn-cs"/>
              </a:rPr>
              <a:t> Blanc-viner från gamla vinstockar (</a:t>
            </a:r>
            <a:r>
              <a:rPr lang="sv-SE" sz="1200" b="1" i="0" kern="1200" dirty="0">
                <a:solidFill>
                  <a:schemeClr val="tx1"/>
                </a:solidFill>
                <a:effectLst/>
                <a:latin typeface="+mn-lt"/>
                <a:ea typeface="+mn-ea"/>
                <a:cs typeface="+mn-cs"/>
              </a:rPr>
              <a:t>Old Vines</a:t>
            </a:r>
            <a:r>
              <a:rPr lang="sv-SE" sz="1200" b="0" i="0" kern="1200" dirty="0">
                <a:solidFill>
                  <a:schemeClr val="tx1"/>
                </a:solidFill>
                <a:effectLst/>
                <a:latin typeface="+mn-lt"/>
                <a:ea typeface="+mn-ea"/>
                <a:cs typeface="+mn-cs"/>
              </a:rPr>
              <a:t>).</a:t>
            </a:r>
          </a:p>
          <a:p>
            <a:r>
              <a:rPr lang="sv-SE" sz="1200" b="1" i="0" kern="1200" dirty="0">
                <a:solidFill>
                  <a:schemeClr val="tx1"/>
                </a:solidFill>
                <a:effectLst/>
                <a:latin typeface="+mn-lt"/>
                <a:ea typeface="+mn-ea"/>
                <a:cs typeface="+mn-cs"/>
              </a:rPr>
              <a:t>Chardonnay:</a:t>
            </a:r>
            <a:r>
              <a:rPr lang="sv-SE" sz="1200" b="0" i="0" kern="1200" dirty="0">
                <a:solidFill>
                  <a:schemeClr val="tx1"/>
                </a:solidFill>
                <a:effectLst/>
                <a:latin typeface="+mn-lt"/>
                <a:ea typeface="+mn-ea"/>
                <a:cs typeface="+mn-cs"/>
              </a:rPr>
              <a:t> Särskilt framgångsrik i de svalare, södra delarna närmare havet där mineraliteten blir tydligare.</a:t>
            </a:r>
          </a:p>
          <a:p>
            <a:r>
              <a:rPr lang="sv-SE" sz="1200" b="1" i="0" kern="1200" dirty="0">
                <a:solidFill>
                  <a:schemeClr val="tx1"/>
                </a:solidFill>
                <a:effectLst/>
                <a:latin typeface="+mn-lt"/>
                <a:ea typeface="+mn-ea"/>
                <a:cs typeface="+mn-cs"/>
              </a:rPr>
              <a:t>Sauvignon Blanc:</a:t>
            </a:r>
            <a:r>
              <a:rPr lang="sv-SE" sz="1200" b="0" i="0" kern="1200" dirty="0">
                <a:solidFill>
                  <a:schemeClr val="tx1"/>
                </a:solidFill>
                <a:effectLst/>
                <a:latin typeface="+mn-lt"/>
                <a:ea typeface="+mn-ea"/>
                <a:cs typeface="+mn-cs"/>
              </a:rPr>
              <a:t> Odlas ofta på högre höjd för att bevara sin friska syra och </a:t>
            </a:r>
            <a:r>
              <a:rPr lang="sv-SE" sz="1200" b="0" i="0" kern="1200" dirty="0" err="1">
                <a:solidFill>
                  <a:schemeClr val="tx1"/>
                </a:solidFill>
                <a:effectLst/>
                <a:latin typeface="+mn-lt"/>
                <a:ea typeface="+mn-ea"/>
                <a:cs typeface="+mn-cs"/>
              </a:rPr>
              <a:t>aromatik</a:t>
            </a:r>
            <a:r>
              <a:rPr lang="sv-SE" sz="1200" b="0" i="0" kern="1200" dirty="0">
                <a:solidFill>
                  <a:schemeClr val="tx1"/>
                </a:solidFill>
                <a:effectLst/>
                <a:latin typeface="+mn-lt"/>
                <a:ea typeface="+mn-ea"/>
                <a:cs typeface="+mn-cs"/>
              </a:rPr>
              <a:t>.</a:t>
            </a:r>
          </a:p>
          <a:p>
            <a:endParaRPr lang="sv-SE" dirty="0"/>
          </a:p>
        </p:txBody>
      </p:sp>
      <p:sp>
        <p:nvSpPr>
          <p:cNvPr id="4" name="Platshållare för bildnummer 3">
            <a:extLst>
              <a:ext uri="{FF2B5EF4-FFF2-40B4-BE49-F238E27FC236}">
                <a16:creationId xmlns:a16="http://schemas.microsoft.com/office/drawing/2014/main" id="{FA18FF90-2E4E-7044-413D-7D83EFC23343}"/>
              </a:ext>
            </a:extLst>
          </p:cNvPr>
          <p:cNvSpPr>
            <a:spLocks noGrp="1"/>
          </p:cNvSpPr>
          <p:nvPr>
            <p:ph type="sldNum" sz="quarter" idx="5"/>
          </p:nvPr>
        </p:nvSpPr>
        <p:spPr/>
        <p:txBody>
          <a:bodyPr/>
          <a:lstStyle/>
          <a:p>
            <a:fld id="{05414D91-502E-454D-8E13-17F75AE223E0}" type="slidenum">
              <a:rPr lang="sv-SE" smtClean="0"/>
              <a:t>17</a:t>
            </a:fld>
            <a:endParaRPr lang="sv-SE"/>
          </a:p>
        </p:txBody>
      </p:sp>
    </p:spTree>
    <p:extLst>
      <p:ext uri="{BB962C8B-B14F-4D97-AF65-F5344CB8AC3E}">
        <p14:creationId xmlns:p14="http://schemas.microsoft.com/office/powerpoint/2010/main" val="3877690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F4EA0E4-DDE3-BA86-99AF-ADDEEB67FAF0}"/>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820C29F2-C7E7-BEEC-28F1-4DF9824940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F6345A83-A21A-20C8-A29B-604EEBF0C1F5}"/>
              </a:ext>
            </a:extLst>
          </p:cNvPr>
          <p:cNvSpPr>
            <a:spLocks noGrp="1"/>
          </p:cNvSpPr>
          <p:nvPr>
            <p:ph type="dt" sz="half" idx="10"/>
          </p:nvPr>
        </p:nvSpPr>
        <p:spPr/>
        <p:txBody>
          <a:bodyPr/>
          <a:lstStyle/>
          <a:p>
            <a:fld id="{38759568-F038-4ABA-B0F4-2C745520A270}" type="datetimeFigureOut">
              <a:rPr lang="sv-SE" smtClean="0"/>
              <a:t>2025-12-19</a:t>
            </a:fld>
            <a:endParaRPr lang="sv-SE"/>
          </a:p>
        </p:txBody>
      </p:sp>
      <p:sp>
        <p:nvSpPr>
          <p:cNvPr id="5" name="Platshållare för sidfot 4">
            <a:extLst>
              <a:ext uri="{FF2B5EF4-FFF2-40B4-BE49-F238E27FC236}">
                <a16:creationId xmlns:a16="http://schemas.microsoft.com/office/drawing/2014/main" id="{A3DCC036-9F15-2708-729A-D2D7EEF29918}"/>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CD35A237-B6E8-F39C-054F-E255E785C3A0}"/>
              </a:ext>
            </a:extLst>
          </p:cNvPr>
          <p:cNvSpPr>
            <a:spLocks noGrp="1"/>
          </p:cNvSpPr>
          <p:nvPr>
            <p:ph type="sldNum" sz="quarter" idx="12"/>
          </p:nvPr>
        </p:nvSpPr>
        <p:spPr/>
        <p:txBody>
          <a:bodyPr/>
          <a:lstStyle/>
          <a:p>
            <a:fld id="{58FF0B5E-2891-48E7-9E88-2BA4E046DE54}" type="slidenum">
              <a:rPr lang="sv-SE" smtClean="0"/>
              <a:t>‹#›</a:t>
            </a:fld>
            <a:endParaRPr lang="sv-SE"/>
          </a:p>
        </p:txBody>
      </p:sp>
    </p:spTree>
    <p:extLst>
      <p:ext uri="{BB962C8B-B14F-4D97-AF65-F5344CB8AC3E}">
        <p14:creationId xmlns:p14="http://schemas.microsoft.com/office/powerpoint/2010/main" val="3801784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63360A2-ED91-1F40-D280-0449739B3931}"/>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18F5BCD9-7E93-66FD-24B4-F4752A600066}"/>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7D57EB94-72D5-075E-BC28-2AEFC3192EBA}"/>
              </a:ext>
            </a:extLst>
          </p:cNvPr>
          <p:cNvSpPr>
            <a:spLocks noGrp="1"/>
          </p:cNvSpPr>
          <p:nvPr>
            <p:ph type="dt" sz="half" idx="10"/>
          </p:nvPr>
        </p:nvSpPr>
        <p:spPr/>
        <p:txBody>
          <a:bodyPr/>
          <a:lstStyle/>
          <a:p>
            <a:fld id="{38759568-F038-4ABA-B0F4-2C745520A270}" type="datetimeFigureOut">
              <a:rPr lang="sv-SE" smtClean="0"/>
              <a:t>2025-12-19</a:t>
            </a:fld>
            <a:endParaRPr lang="sv-SE"/>
          </a:p>
        </p:txBody>
      </p:sp>
      <p:sp>
        <p:nvSpPr>
          <p:cNvPr id="5" name="Platshållare för sidfot 4">
            <a:extLst>
              <a:ext uri="{FF2B5EF4-FFF2-40B4-BE49-F238E27FC236}">
                <a16:creationId xmlns:a16="http://schemas.microsoft.com/office/drawing/2014/main" id="{1FA0AAD1-DE8D-99A0-D048-DE3B99746720}"/>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B4DB2A97-D3DA-C31F-9DA3-A2160A8FA0A1}"/>
              </a:ext>
            </a:extLst>
          </p:cNvPr>
          <p:cNvSpPr>
            <a:spLocks noGrp="1"/>
          </p:cNvSpPr>
          <p:nvPr>
            <p:ph type="sldNum" sz="quarter" idx="12"/>
          </p:nvPr>
        </p:nvSpPr>
        <p:spPr/>
        <p:txBody>
          <a:bodyPr/>
          <a:lstStyle/>
          <a:p>
            <a:fld id="{58FF0B5E-2891-48E7-9E88-2BA4E046DE54}" type="slidenum">
              <a:rPr lang="sv-SE" smtClean="0"/>
              <a:t>‹#›</a:t>
            </a:fld>
            <a:endParaRPr lang="sv-SE"/>
          </a:p>
        </p:txBody>
      </p:sp>
    </p:spTree>
    <p:extLst>
      <p:ext uri="{BB962C8B-B14F-4D97-AF65-F5344CB8AC3E}">
        <p14:creationId xmlns:p14="http://schemas.microsoft.com/office/powerpoint/2010/main" val="587609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475106C1-A975-14DA-5C10-D0C0BD87ABE4}"/>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8B02612C-CC3D-4D76-147C-4C7BA1F92C94}"/>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633F9567-F3AE-4B4A-2DB0-EF8C03EF738B}"/>
              </a:ext>
            </a:extLst>
          </p:cNvPr>
          <p:cNvSpPr>
            <a:spLocks noGrp="1"/>
          </p:cNvSpPr>
          <p:nvPr>
            <p:ph type="dt" sz="half" idx="10"/>
          </p:nvPr>
        </p:nvSpPr>
        <p:spPr/>
        <p:txBody>
          <a:bodyPr/>
          <a:lstStyle/>
          <a:p>
            <a:fld id="{38759568-F038-4ABA-B0F4-2C745520A270}" type="datetimeFigureOut">
              <a:rPr lang="sv-SE" smtClean="0"/>
              <a:t>2025-12-19</a:t>
            </a:fld>
            <a:endParaRPr lang="sv-SE"/>
          </a:p>
        </p:txBody>
      </p:sp>
      <p:sp>
        <p:nvSpPr>
          <p:cNvPr id="5" name="Platshållare för sidfot 4">
            <a:extLst>
              <a:ext uri="{FF2B5EF4-FFF2-40B4-BE49-F238E27FC236}">
                <a16:creationId xmlns:a16="http://schemas.microsoft.com/office/drawing/2014/main" id="{D077CF1A-A05D-A417-B5BE-8A3FBB278E5F}"/>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18E394FD-7E24-57A2-4B1E-78F42C6ABF7A}"/>
              </a:ext>
            </a:extLst>
          </p:cNvPr>
          <p:cNvSpPr>
            <a:spLocks noGrp="1"/>
          </p:cNvSpPr>
          <p:nvPr>
            <p:ph type="sldNum" sz="quarter" idx="12"/>
          </p:nvPr>
        </p:nvSpPr>
        <p:spPr/>
        <p:txBody>
          <a:bodyPr/>
          <a:lstStyle/>
          <a:p>
            <a:fld id="{58FF0B5E-2891-48E7-9E88-2BA4E046DE54}" type="slidenum">
              <a:rPr lang="sv-SE" smtClean="0"/>
              <a:t>‹#›</a:t>
            </a:fld>
            <a:endParaRPr lang="sv-SE"/>
          </a:p>
        </p:txBody>
      </p:sp>
    </p:spTree>
    <p:extLst>
      <p:ext uri="{BB962C8B-B14F-4D97-AF65-F5344CB8AC3E}">
        <p14:creationId xmlns:p14="http://schemas.microsoft.com/office/powerpoint/2010/main" val="107699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E5A5744-64A7-EA46-EA54-A6B0691028C6}"/>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8722CE13-28C5-7A31-5584-AE92EA0FC7A6}"/>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B5208446-0491-F407-F42B-F44A5B2158A1}"/>
              </a:ext>
            </a:extLst>
          </p:cNvPr>
          <p:cNvSpPr>
            <a:spLocks noGrp="1"/>
          </p:cNvSpPr>
          <p:nvPr>
            <p:ph type="dt" sz="half" idx="10"/>
          </p:nvPr>
        </p:nvSpPr>
        <p:spPr/>
        <p:txBody>
          <a:bodyPr/>
          <a:lstStyle/>
          <a:p>
            <a:fld id="{38759568-F038-4ABA-B0F4-2C745520A270}" type="datetimeFigureOut">
              <a:rPr lang="sv-SE" smtClean="0"/>
              <a:t>2025-12-19</a:t>
            </a:fld>
            <a:endParaRPr lang="sv-SE"/>
          </a:p>
        </p:txBody>
      </p:sp>
      <p:sp>
        <p:nvSpPr>
          <p:cNvPr id="5" name="Platshållare för sidfot 4">
            <a:extLst>
              <a:ext uri="{FF2B5EF4-FFF2-40B4-BE49-F238E27FC236}">
                <a16:creationId xmlns:a16="http://schemas.microsoft.com/office/drawing/2014/main" id="{B32E7CE1-3131-FF61-D25E-1C9853A25D7A}"/>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A9455CE9-E2E9-20E3-FBF1-E04AEC4A9ECE}"/>
              </a:ext>
            </a:extLst>
          </p:cNvPr>
          <p:cNvSpPr>
            <a:spLocks noGrp="1"/>
          </p:cNvSpPr>
          <p:nvPr>
            <p:ph type="sldNum" sz="quarter" idx="12"/>
          </p:nvPr>
        </p:nvSpPr>
        <p:spPr/>
        <p:txBody>
          <a:bodyPr/>
          <a:lstStyle/>
          <a:p>
            <a:fld id="{58FF0B5E-2891-48E7-9E88-2BA4E046DE54}" type="slidenum">
              <a:rPr lang="sv-SE" smtClean="0"/>
              <a:t>‹#›</a:t>
            </a:fld>
            <a:endParaRPr lang="sv-SE"/>
          </a:p>
        </p:txBody>
      </p:sp>
    </p:spTree>
    <p:extLst>
      <p:ext uri="{BB962C8B-B14F-4D97-AF65-F5344CB8AC3E}">
        <p14:creationId xmlns:p14="http://schemas.microsoft.com/office/powerpoint/2010/main" val="309768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5DD6CDF-0265-FB34-8363-B9460137F826}"/>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77F65082-CCB7-AF1D-F29C-91BF2C8103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721C9487-30F3-C677-DB57-E9F471B05DE6}"/>
              </a:ext>
            </a:extLst>
          </p:cNvPr>
          <p:cNvSpPr>
            <a:spLocks noGrp="1"/>
          </p:cNvSpPr>
          <p:nvPr>
            <p:ph type="dt" sz="half" idx="10"/>
          </p:nvPr>
        </p:nvSpPr>
        <p:spPr/>
        <p:txBody>
          <a:bodyPr/>
          <a:lstStyle/>
          <a:p>
            <a:fld id="{38759568-F038-4ABA-B0F4-2C745520A270}" type="datetimeFigureOut">
              <a:rPr lang="sv-SE" smtClean="0"/>
              <a:t>2025-12-19</a:t>
            </a:fld>
            <a:endParaRPr lang="sv-SE"/>
          </a:p>
        </p:txBody>
      </p:sp>
      <p:sp>
        <p:nvSpPr>
          <p:cNvPr id="5" name="Platshållare för sidfot 4">
            <a:extLst>
              <a:ext uri="{FF2B5EF4-FFF2-40B4-BE49-F238E27FC236}">
                <a16:creationId xmlns:a16="http://schemas.microsoft.com/office/drawing/2014/main" id="{A9D3144F-4636-77C9-3273-F40B7D08A2D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2D8AD1B5-B9C5-3CA6-C6AD-B29051BE3D90}"/>
              </a:ext>
            </a:extLst>
          </p:cNvPr>
          <p:cNvSpPr>
            <a:spLocks noGrp="1"/>
          </p:cNvSpPr>
          <p:nvPr>
            <p:ph type="sldNum" sz="quarter" idx="12"/>
          </p:nvPr>
        </p:nvSpPr>
        <p:spPr/>
        <p:txBody>
          <a:bodyPr/>
          <a:lstStyle/>
          <a:p>
            <a:fld id="{58FF0B5E-2891-48E7-9E88-2BA4E046DE54}" type="slidenum">
              <a:rPr lang="sv-SE" smtClean="0"/>
              <a:t>‹#›</a:t>
            </a:fld>
            <a:endParaRPr lang="sv-SE"/>
          </a:p>
        </p:txBody>
      </p:sp>
    </p:spTree>
    <p:extLst>
      <p:ext uri="{BB962C8B-B14F-4D97-AF65-F5344CB8AC3E}">
        <p14:creationId xmlns:p14="http://schemas.microsoft.com/office/powerpoint/2010/main" val="341694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185ECA0-B73C-088B-6C35-07C50442B2AC}"/>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52E6347C-47CA-C0A4-21B3-7736BD163BB1}"/>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467E9BAD-626F-747B-C93B-1317A7411F71}"/>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097EE64F-44D6-1009-AD41-DD3D465EBBA4}"/>
              </a:ext>
            </a:extLst>
          </p:cNvPr>
          <p:cNvSpPr>
            <a:spLocks noGrp="1"/>
          </p:cNvSpPr>
          <p:nvPr>
            <p:ph type="dt" sz="half" idx="10"/>
          </p:nvPr>
        </p:nvSpPr>
        <p:spPr/>
        <p:txBody>
          <a:bodyPr/>
          <a:lstStyle/>
          <a:p>
            <a:fld id="{38759568-F038-4ABA-B0F4-2C745520A270}" type="datetimeFigureOut">
              <a:rPr lang="sv-SE" smtClean="0"/>
              <a:t>2025-12-19</a:t>
            </a:fld>
            <a:endParaRPr lang="sv-SE"/>
          </a:p>
        </p:txBody>
      </p:sp>
      <p:sp>
        <p:nvSpPr>
          <p:cNvPr id="6" name="Platshållare för sidfot 5">
            <a:extLst>
              <a:ext uri="{FF2B5EF4-FFF2-40B4-BE49-F238E27FC236}">
                <a16:creationId xmlns:a16="http://schemas.microsoft.com/office/drawing/2014/main" id="{A82B5A44-1DB0-1F2A-A116-677FD4A75B0B}"/>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AB9D7087-BBDD-277B-134F-65AF5E781051}"/>
              </a:ext>
            </a:extLst>
          </p:cNvPr>
          <p:cNvSpPr>
            <a:spLocks noGrp="1"/>
          </p:cNvSpPr>
          <p:nvPr>
            <p:ph type="sldNum" sz="quarter" idx="12"/>
          </p:nvPr>
        </p:nvSpPr>
        <p:spPr/>
        <p:txBody>
          <a:bodyPr/>
          <a:lstStyle/>
          <a:p>
            <a:fld id="{58FF0B5E-2891-48E7-9E88-2BA4E046DE54}" type="slidenum">
              <a:rPr lang="sv-SE" smtClean="0"/>
              <a:t>‹#›</a:t>
            </a:fld>
            <a:endParaRPr lang="sv-SE"/>
          </a:p>
        </p:txBody>
      </p:sp>
    </p:spTree>
    <p:extLst>
      <p:ext uri="{BB962C8B-B14F-4D97-AF65-F5344CB8AC3E}">
        <p14:creationId xmlns:p14="http://schemas.microsoft.com/office/powerpoint/2010/main" val="567243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D6B347C-ED9F-25A8-38E9-BA9F2D80472E}"/>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F36580F9-B22B-D1F4-41AE-60FFE86270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5D999BF2-C40D-7DD3-DEE2-0F0543441974}"/>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AE2F0BD2-5795-A7D9-9220-10AD213F8E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D425C39E-81F8-A7F2-4819-99E194CC6FA4}"/>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4C01DDEB-80BE-6239-2F7C-0622D2DC7410}"/>
              </a:ext>
            </a:extLst>
          </p:cNvPr>
          <p:cNvSpPr>
            <a:spLocks noGrp="1"/>
          </p:cNvSpPr>
          <p:nvPr>
            <p:ph type="dt" sz="half" idx="10"/>
          </p:nvPr>
        </p:nvSpPr>
        <p:spPr/>
        <p:txBody>
          <a:bodyPr/>
          <a:lstStyle/>
          <a:p>
            <a:fld id="{38759568-F038-4ABA-B0F4-2C745520A270}" type="datetimeFigureOut">
              <a:rPr lang="sv-SE" smtClean="0"/>
              <a:t>2025-12-19</a:t>
            </a:fld>
            <a:endParaRPr lang="sv-SE"/>
          </a:p>
        </p:txBody>
      </p:sp>
      <p:sp>
        <p:nvSpPr>
          <p:cNvPr id="8" name="Platshållare för sidfot 7">
            <a:extLst>
              <a:ext uri="{FF2B5EF4-FFF2-40B4-BE49-F238E27FC236}">
                <a16:creationId xmlns:a16="http://schemas.microsoft.com/office/drawing/2014/main" id="{A45F7CA1-6B18-185A-77E7-3585E666E5E2}"/>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5EDB8E3A-14C5-FA67-26CB-1CB086B12BD5}"/>
              </a:ext>
            </a:extLst>
          </p:cNvPr>
          <p:cNvSpPr>
            <a:spLocks noGrp="1"/>
          </p:cNvSpPr>
          <p:nvPr>
            <p:ph type="sldNum" sz="quarter" idx="12"/>
          </p:nvPr>
        </p:nvSpPr>
        <p:spPr/>
        <p:txBody>
          <a:bodyPr/>
          <a:lstStyle/>
          <a:p>
            <a:fld id="{58FF0B5E-2891-48E7-9E88-2BA4E046DE54}" type="slidenum">
              <a:rPr lang="sv-SE" smtClean="0"/>
              <a:t>‹#›</a:t>
            </a:fld>
            <a:endParaRPr lang="sv-SE"/>
          </a:p>
        </p:txBody>
      </p:sp>
    </p:spTree>
    <p:extLst>
      <p:ext uri="{BB962C8B-B14F-4D97-AF65-F5344CB8AC3E}">
        <p14:creationId xmlns:p14="http://schemas.microsoft.com/office/powerpoint/2010/main" val="932375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64DBCC1-461B-797C-AE7B-48A68C9B88B7}"/>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EC738972-CDD9-4A2E-576F-230111756C03}"/>
              </a:ext>
            </a:extLst>
          </p:cNvPr>
          <p:cNvSpPr>
            <a:spLocks noGrp="1"/>
          </p:cNvSpPr>
          <p:nvPr>
            <p:ph type="dt" sz="half" idx="10"/>
          </p:nvPr>
        </p:nvSpPr>
        <p:spPr/>
        <p:txBody>
          <a:bodyPr/>
          <a:lstStyle/>
          <a:p>
            <a:fld id="{38759568-F038-4ABA-B0F4-2C745520A270}" type="datetimeFigureOut">
              <a:rPr lang="sv-SE" smtClean="0"/>
              <a:t>2025-12-19</a:t>
            </a:fld>
            <a:endParaRPr lang="sv-SE"/>
          </a:p>
        </p:txBody>
      </p:sp>
      <p:sp>
        <p:nvSpPr>
          <p:cNvPr id="4" name="Platshållare för sidfot 3">
            <a:extLst>
              <a:ext uri="{FF2B5EF4-FFF2-40B4-BE49-F238E27FC236}">
                <a16:creationId xmlns:a16="http://schemas.microsoft.com/office/drawing/2014/main" id="{E6F048F8-D3AC-656F-95AC-AD4B8BB5B345}"/>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D9D29E71-519C-AE73-1110-CD0402B14D90}"/>
              </a:ext>
            </a:extLst>
          </p:cNvPr>
          <p:cNvSpPr>
            <a:spLocks noGrp="1"/>
          </p:cNvSpPr>
          <p:nvPr>
            <p:ph type="sldNum" sz="quarter" idx="12"/>
          </p:nvPr>
        </p:nvSpPr>
        <p:spPr/>
        <p:txBody>
          <a:bodyPr/>
          <a:lstStyle/>
          <a:p>
            <a:fld id="{58FF0B5E-2891-48E7-9E88-2BA4E046DE54}" type="slidenum">
              <a:rPr lang="sv-SE" smtClean="0"/>
              <a:t>‹#›</a:t>
            </a:fld>
            <a:endParaRPr lang="sv-SE"/>
          </a:p>
        </p:txBody>
      </p:sp>
    </p:spTree>
    <p:extLst>
      <p:ext uri="{BB962C8B-B14F-4D97-AF65-F5344CB8AC3E}">
        <p14:creationId xmlns:p14="http://schemas.microsoft.com/office/powerpoint/2010/main" val="82921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FFBCC506-8312-E1B9-CEC4-F5D1E5869F19}"/>
              </a:ext>
            </a:extLst>
          </p:cNvPr>
          <p:cNvSpPr>
            <a:spLocks noGrp="1"/>
          </p:cNvSpPr>
          <p:nvPr>
            <p:ph type="dt" sz="half" idx="10"/>
          </p:nvPr>
        </p:nvSpPr>
        <p:spPr/>
        <p:txBody>
          <a:bodyPr/>
          <a:lstStyle/>
          <a:p>
            <a:fld id="{38759568-F038-4ABA-B0F4-2C745520A270}" type="datetimeFigureOut">
              <a:rPr lang="sv-SE" smtClean="0"/>
              <a:t>2025-12-19</a:t>
            </a:fld>
            <a:endParaRPr lang="sv-SE"/>
          </a:p>
        </p:txBody>
      </p:sp>
      <p:sp>
        <p:nvSpPr>
          <p:cNvPr id="3" name="Platshållare för sidfot 2">
            <a:extLst>
              <a:ext uri="{FF2B5EF4-FFF2-40B4-BE49-F238E27FC236}">
                <a16:creationId xmlns:a16="http://schemas.microsoft.com/office/drawing/2014/main" id="{BCE1EDD9-9A1C-8C12-81F8-68C9CF21DF52}"/>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9570262F-8EB8-BF0E-30E3-8CD8840591AA}"/>
              </a:ext>
            </a:extLst>
          </p:cNvPr>
          <p:cNvSpPr>
            <a:spLocks noGrp="1"/>
          </p:cNvSpPr>
          <p:nvPr>
            <p:ph type="sldNum" sz="quarter" idx="12"/>
          </p:nvPr>
        </p:nvSpPr>
        <p:spPr/>
        <p:txBody>
          <a:bodyPr/>
          <a:lstStyle/>
          <a:p>
            <a:fld id="{58FF0B5E-2891-48E7-9E88-2BA4E046DE54}" type="slidenum">
              <a:rPr lang="sv-SE" smtClean="0"/>
              <a:t>‹#›</a:t>
            </a:fld>
            <a:endParaRPr lang="sv-SE"/>
          </a:p>
        </p:txBody>
      </p:sp>
    </p:spTree>
    <p:extLst>
      <p:ext uri="{BB962C8B-B14F-4D97-AF65-F5344CB8AC3E}">
        <p14:creationId xmlns:p14="http://schemas.microsoft.com/office/powerpoint/2010/main" val="74876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D5AFB96-1B1A-8788-EB52-E78C67EBEA99}"/>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6F43349B-600D-4042-CD78-733AC450CC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0CA270B7-39EC-2CC9-5533-51B626D79E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42A328E6-5BF8-A294-9BA2-2BAC3E9F1246}"/>
              </a:ext>
            </a:extLst>
          </p:cNvPr>
          <p:cNvSpPr>
            <a:spLocks noGrp="1"/>
          </p:cNvSpPr>
          <p:nvPr>
            <p:ph type="dt" sz="half" idx="10"/>
          </p:nvPr>
        </p:nvSpPr>
        <p:spPr/>
        <p:txBody>
          <a:bodyPr/>
          <a:lstStyle/>
          <a:p>
            <a:fld id="{38759568-F038-4ABA-B0F4-2C745520A270}" type="datetimeFigureOut">
              <a:rPr lang="sv-SE" smtClean="0"/>
              <a:t>2025-12-19</a:t>
            </a:fld>
            <a:endParaRPr lang="sv-SE"/>
          </a:p>
        </p:txBody>
      </p:sp>
      <p:sp>
        <p:nvSpPr>
          <p:cNvPr id="6" name="Platshållare för sidfot 5">
            <a:extLst>
              <a:ext uri="{FF2B5EF4-FFF2-40B4-BE49-F238E27FC236}">
                <a16:creationId xmlns:a16="http://schemas.microsoft.com/office/drawing/2014/main" id="{4F01620F-CF83-D988-E05D-33213E0C6497}"/>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15478BE5-26D1-81F3-E8A8-3870432F7913}"/>
              </a:ext>
            </a:extLst>
          </p:cNvPr>
          <p:cNvSpPr>
            <a:spLocks noGrp="1"/>
          </p:cNvSpPr>
          <p:nvPr>
            <p:ph type="sldNum" sz="quarter" idx="12"/>
          </p:nvPr>
        </p:nvSpPr>
        <p:spPr/>
        <p:txBody>
          <a:bodyPr/>
          <a:lstStyle/>
          <a:p>
            <a:fld id="{58FF0B5E-2891-48E7-9E88-2BA4E046DE54}" type="slidenum">
              <a:rPr lang="sv-SE" smtClean="0"/>
              <a:t>‹#›</a:t>
            </a:fld>
            <a:endParaRPr lang="sv-SE"/>
          </a:p>
        </p:txBody>
      </p:sp>
    </p:spTree>
    <p:extLst>
      <p:ext uri="{BB962C8B-B14F-4D97-AF65-F5344CB8AC3E}">
        <p14:creationId xmlns:p14="http://schemas.microsoft.com/office/powerpoint/2010/main" val="2292273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36E3F41-6C87-72BC-4F82-FF5FEEAFEBEE}"/>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8A40594E-2772-08B8-49B2-0833056BD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9002F510-98A4-6BA2-C277-953C437F1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5D6C61FA-FC1D-3B4B-16C2-3B33BD0C3B12}"/>
              </a:ext>
            </a:extLst>
          </p:cNvPr>
          <p:cNvSpPr>
            <a:spLocks noGrp="1"/>
          </p:cNvSpPr>
          <p:nvPr>
            <p:ph type="dt" sz="half" idx="10"/>
          </p:nvPr>
        </p:nvSpPr>
        <p:spPr/>
        <p:txBody>
          <a:bodyPr/>
          <a:lstStyle/>
          <a:p>
            <a:fld id="{38759568-F038-4ABA-B0F4-2C745520A270}" type="datetimeFigureOut">
              <a:rPr lang="sv-SE" smtClean="0"/>
              <a:t>2025-12-19</a:t>
            </a:fld>
            <a:endParaRPr lang="sv-SE"/>
          </a:p>
        </p:txBody>
      </p:sp>
      <p:sp>
        <p:nvSpPr>
          <p:cNvPr id="6" name="Platshållare för sidfot 5">
            <a:extLst>
              <a:ext uri="{FF2B5EF4-FFF2-40B4-BE49-F238E27FC236}">
                <a16:creationId xmlns:a16="http://schemas.microsoft.com/office/drawing/2014/main" id="{52AF9BBE-0665-EFAB-AD7B-850F60736DF7}"/>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1131889F-AB03-A9E0-33BB-6F87F9D4963E}"/>
              </a:ext>
            </a:extLst>
          </p:cNvPr>
          <p:cNvSpPr>
            <a:spLocks noGrp="1"/>
          </p:cNvSpPr>
          <p:nvPr>
            <p:ph type="sldNum" sz="quarter" idx="12"/>
          </p:nvPr>
        </p:nvSpPr>
        <p:spPr/>
        <p:txBody>
          <a:bodyPr/>
          <a:lstStyle/>
          <a:p>
            <a:fld id="{58FF0B5E-2891-48E7-9E88-2BA4E046DE54}" type="slidenum">
              <a:rPr lang="sv-SE" smtClean="0"/>
              <a:t>‹#›</a:t>
            </a:fld>
            <a:endParaRPr lang="sv-SE"/>
          </a:p>
        </p:txBody>
      </p:sp>
    </p:spTree>
    <p:extLst>
      <p:ext uri="{BB962C8B-B14F-4D97-AF65-F5344CB8AC3E}">
        <p14:creationId xmlns:p14="http://schemas.microsoft.com/office/powerpoint/2010/main" val="3404210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F5E66D48-10C5-D8DA-1700-FB696C0565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52B7A6CA-80F0-148D-1722-2AEDC284E2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B93A067A-858C-CE13-B4EB-71D5C55E60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759568-F038-4ABA-B0F4-2C745520A270}" type="datetimeFigureOut">
              <a:rPr lang="sv-SE" smtClean="0"/>
              <a:t>2025-12-19</a:t>
            </a:fld>
            <a:endParaRPr lang="sv-SE"/>
          </a:p>
        </p:txBody>
      </p:sp>
      <p:sp>
        <p:nvSpPr>
          <p:cNvPr id="5" name="Platshållare för sidfot 4">
            <a:extLst>
              <a:ext uri="{FF2B5EF4-FFF2-40B4-BE49-F238E27FC236}">
                <a16:creationId xmlns:a16="http://schemas.microsoft.com/office/drawing/2014/main" id="{D8EC71DA-0953-5BB0-1615-492F9EDED6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sv-SE"/>
          </a:p>
        </p:txBody>
      </p:sp>
      <p:sp>
        <p:nvSpPr>
          <p:cNvPr id="6" name="Platshållare för bildnummer 5">
            <a:extLst>
              <a:ext uri="{FF2B5EF4-FFF2-40B4-BE49-F238E27FC236}">
                <a16:creationId xmlns:a16="http://schemas.microsoft.com/office/drawing/2014/main" id="{10455183-E2B6-4071-AE7D-FB658E6B18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FF0B5E-2891-48E7-9E88-2BA4E046DE54}" type="slidenum">
              <a:rPr lang="sv-SE" smtClean="0"/>
              <a:t>‹#›</a:t>
            </a:fld>
            <a:endParaRPr lang="sv-SE"/>
          </a:p>
        </p:txBody>
      </p:sp>
    </p:spTree>
    <p:extLst>
      <p:ext uri="{BB962C8B-B14F-4D97-AF65-F5344CB8AC3E}">
        <p14:creationId xmlns:p14="http://schemas.microsoft.com/office/powerpoint/2010/main" val="13543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616E93D-1F32-9172-3248-1124F3C41DAB}"/>
              </a:ext>
            </a:extLst>
          </p:cNvPr>
          <p:cNvSpPr>
            <a:spLocks noGrp="1"/>
          </p:cNvSpPr>
          <p:nvPr>
            <p:ph type="ctrTitle"/>
          </p:nvPr>
        </p:nvSpPr>
        <p:spPr/>
        <p:txBody>
          <a:bodyPr/>
          <a:lstStyle/>
          <a:p>
            <a:endParaRPr lang="sv-SE"/>
          </a:p>
        </p:txBody>
      </p:sp>
      <p:sp>
        <p:nvSpPr>
          <p:cNvPr id="3" name="Underrubrik 2">
            <a:extLst>
              <a:ext uri="{FF2B5EF4-FFF2-40B4-BE49-F238E27FC236}">
                <a16:creationId xmlns:a16="http://schemas.microsoft.com/office/drawing/2014/main" id="{AABDA037-34B1-FE2C-2295-5111AA30DDF7}"/>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108863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666EA3B6-3615-A391-973D-AB6D12CD7295}"/>
            </a:ext>
          </a:extLst>
        </p:cNvPr>
        <p:cNvGrpSpPr/>
        <p:nvPr/>
      </p:nvGrpSpPr>
      <p:grpSpPr>
        <a:xfrm>
          <a:off x="0" y="0"/>
          <a:ext cx="0" cy="0"/>
          <a:chOff x="0" y="0"/>
          <a:chExt cx="0" cy="0"/>
        </a:xfrm>
      </p:grpSpPr>
      <p:sp>
        <p:nvSpPr>
          <p:cNvPr id="8" name="Cirkel: ihålig 7">
            <a:extLst>
              <a:ext uri="{FF2B5EF4-FFF2-40B4-BE49-F238E27FC236}">
                <a16:creationId xmlns:a16="http://schemas.microsoft.com/office/drawing/2014/main" id="{5C3B228A-CD65-F4BC-00EA-4C4635B19D6C}"/>
              </a:ext>
            </a:extLst>
          </p:cNvPr>
          <p:cNvSpPr/>
          <p:nvPr/>
        </p:nvSpPr>
        <p:spPr>
          <a:xfrm>
            <a:off x="-3382240" y="-5919481"/>
            <a:ext cx="18956479" cy="19096937"/>
          </a:xfrm>
          <a:prstGeom prst="donut">
            <a:avLst>
              <a:gd name="adj" fmla="val 9747"/>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0" name="Blockbåge 9">
            <a:extLst>
              <a:ext uri="{FF2B5EF4-FFF2-40B4-BE49-F238E27FC236}">
                <a16:creationId xmlns:a16="http://schemas.microsoft.com/office/drawing/2014/main" id="{A82BA043-0355-168F-0E5F-A99906E597B7}"/>
              </a:ext>
            </a:extLst>
          </p:cNvPr>
          <p:cNvSpPr/>
          <p:nvPr/>
        </p:nvSpPr>
        <p:spPr>
          <a:xfrm rot="5400000">
            <a:off x="-3856347" y="-6255822"/>
            <a:ext cx="20220287" cy="20071702"/>
          </a:xfrm>
          <a:prstGeom prst="blockArc">
            <a:avLst>
              <a:gd name="adj1" fmla="val 19415984"/>
              <a:gd name="adj2" fmla="val 20908656"/>
              <a:gd name="adj3" fmla="val 20166"/>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5" name="Platshållare för innehåll 4">
            <a:extLst>
              <a:ext uri="{FF2B5EF4-FFF2-40B4-BE49-F238E27FC236}">
                <a16:creationId xmlns:a16="http://schemas.microsoft.com/office/drawing/2014/main" id="{744773C3-6D34-81B5-DF13-01C26C3FF7CA}"/>
              </a:ext>
            </a:extLst>
          </p:cNvPr>
          <p:cNvSpPr>
            <a:spLocks noGrp="1"/>
          </p:cNvSpPr>
          <p:nvPr>
            <p:ph idx="1"/>
          </p:nvPr>
        </p:nvSpPr>
        <p:spPr>
          <a:xfrm>
            <a:off x="1319932" y="1776389"/>
            <a:ext cx="10515600" cy="4351338"/>
          </a:xfrm>
        </p:spPr>
        <p:txBody>
          <a:bodyPr/>
          <a:lstStyle/>
          <a:p>
            <a:endParaRPr lang="sv-SE" dirty="0"/>
          </a:p>
        </p:txBody>
      </p:sp>
      <p:sp>
        <p:nvSpPr>
          <p:cNvPr id="9" name="Rubrik 8">
            <a:extLst>
              <a:ext uri="{FF2B5EF4-FFF2-40B4-BE49-F238E27FC236}">
                <a16:creationId xmlns:a16="http://schemas.microsoft.com/office/drawing/2014/main" id="{41953D77-0D59-3459-4009-1C06DB483720}"/>
              </a:ext>
            </a:extLst>
          </p:cNvPr>
          <p:cNvSpPr>
            <a:spLocks noGrp="1"/>
          </p:cNvSpPr>
          <p:nvPr>
            <p:ph type="title"/>
          </p:nvPr>
        </p:nvSpPr>
        <p:spPr/>
        <p:txBody>
          <a:bodyPr/>
          <a:lstStyle/>
          <a:p>
            <a:endParaRPr lang="sv-SE"/>
          </a:p>
        </p:txBody>
      </p:sp>
      <p:pic>
        <p:nvPicPr>
          <p:cNvPr id="3074" name="Picture 2" descr="Sydafrika">
            <a:extLst>
              <a:ext uri="{FF2B5EF4-FFF2-40B4-BE49-F238E27FC236}">
                <a16:creationId xmlns:a16="http://schemas.microsoft.com/office/drawing/2014/main" id="{A24A269E-D8A1-2675-0206-29A8D56EC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731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5C96679D-FD09-9141-023A-B7614BAC925E}"/>
            </a:ext>
          </a:extLst>
        </p:cNvPr>
        <p:cNvGrpSpPr/>
        <p:nvPr/>
      </p:nvGrpSpPr>
      <p:grpSpPr>
        <a:xfrm>
          <a:off x="0" y="0"/>
          <a:ext cx="0" cy="0"/>
          <a:chOff x="0" y="0"/>
          <a:chExt cx="0" cy="0"/>
        </a:xfrm>
      </p:grpSpPr>
      <p:pic>
        <p:nvPicPr>
          <p:cNvPr id="3" name="Bildobjekt 2">
            <a:extLst>
              <a:ext uri="{FF2B5EF4-FFF2-40B4-BE49-F238E27FC236}">
                <a16:creationId xmlns:a16="http://schemas.microsoft.com/office/drawing/2014/main" id="{EF543330-FE92-E234-1BD9-EB8292986CFC}"/>
              </a:ext>
            </a:extLst>
          </p:cNvPr>
          <p:cNvPicPr>
            <a:picLocks noChangeAspect="1"/>
          </p:cNvPicPr>
          <p:nvPr/>
        </p:nvPicPr>
        <p:blipFill>
          <a:blip r:embed="rId3"/>
          <a:stretch>
            <a:fillRect/>
          </a:stretch>
        </p:blipFill>
        <p:spPr>
          <a:xfrm>
            <a:off x="-463529" y="0"/>
            <a:ext cx="13119058" cy="6858000"/>
          </a:xfrm>
          <a:prstGeom prst="rect">
            <a:avLst/>
          </a:prstGeom>
        </p:spPr>
      </p:pic>
      <p:sp>
        <p:nvSpPr>
          <p:cNvPr id="5" name="Platshållare för innehåll 4">
            <a:extLst>
              <a:ext uri="{FF2B5EF4-FFF2-40B4-BE49-F238E27FC236}">
                <a16:creationId xmlns:a16="http://schemas.microsoft.com/office/drawing/2014/main" id="{1D2C6787-1F9C-0C9B-1F68-F9837BB75BA6}"/>
              </a:ext>
            </a:extLst>
          </p:cNvPr>
          <p:cNvSpPr>
            <a:spLocks noGrp="1"/>
          </p:cNvSpPr>
          <p:nvPr>
            <p:ph idx="1"/>
          </p:nvPr>
        </p:nvSpPr>
        <p:spPr>
          <a:xfrm>
            <a:off x="1319932" y="1776389"/>
            <a:ext cx="10515600" cy="4351338"/>
          </a:xfrm>
        </p:spPr>
        <p:txBody>
          <a:bodyPr/>
          <a:lstStyle/>
          <a:p>
            <a:endParaRPr lang="sv-SE" dirty="0"/>
          </a:p>
        </p:txBody>
      </p:sp>
      <p:sp>
        <p:nvSpPr>
          <p:cNvPr id="9" name="Rubrik 8">
            <a:extLst>
              <a:ext uri="{FF2B5EF4-FFF2-40B4-BE49-F238E27FC236}">
                <a16:creationId xmlns:a16="http://schemas.microsoft.com/office/drawing/2014/main" id="{F438B03B-3595-1393-B3AF-3B99F2DB625A}"/>
              </a:ext>
            </a:extLst>
          </p:cNvPr>
          <p:cNvSpPr>
            <a:spLocks noGrp="1"/>
          </p:cNvSpPr>
          <p:nvPr>
            <p:ph type="title"/>
          </p:nvPr>
        </p:nvSpPr>
        <p:spPr/>
        <p:txBody>
          <a:bodyPr/>
          <a:lstStyle/>
          <a:p>
            <a:endParaRPr lang="sv-SE"/>
          </a:p>
        </p:txBody>
      </p:sp>
      <p:pic>
        <p:nvPicPr>
          <p:cNvPr id="3074" name="Picture 2" descr="Sydafrika">
            <a:extLst>
              <a:ext uri="{FF2B5EF4-FFF2-40B4-BE49-F238E27FC236}">
                <a16:creationId xmlns:a16="http://schemas.microsoft.com/office/drawing/2014/main" id="{BF2B9E1F-D2FB-0353-9444-8CA579FAA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3199" y="4772025"/>
            <a:ext cx="3381826" cy="190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829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E919BEFF-064E-3753-361F-9964EA4B2C30}"/>
            </a:ext>
          </a:extLst>
        </p:cNvPr>
        <p:cNvGrpSpPr/>
        <p:nvPr/>
      </p:nvGrpSpPr>
      <p:grpSpPr>
        <a:xfrm>
          <a:off x="0" y="0"/>
          <a:ext cx="0" cy="0"/>
          <a:chOff x="0" y="0"/>
          <a:chExt cx="0" cy="0"/>
        </a:xfrm>
      </p:grpSpPr>
      <p:sp>
        <p:nvSpPr>
          <p:cNvPr id="5" name="Platshållare för innehåll 4">
            <a:extLst>
              <a:ext uri="{FF2B5EF4-FFF2-40B4-BE49-F238E27FC236}">
                <a16:creationId xmlns:a16="http://schemas.microsoft.com/office/drawing/2014/main" id="{940854C0-C7FD-8FBF-F0A5-96F954A3E7DC}"/>
              </a:ext>
            </a:extLst>
          </p:cNvPr>
          <p:cNvSpPr>
            <a:spLocks noGrp="1"/>
          </p:cNvSpPr>
          <p:nvPr>
            <p:ph idx="1"/>
          </p:nvPr>
        </p:nvSpPr>
        <p:spPr>
          <a:xfrm>
            <a:off x="838200" y="1834446"/>
            <a:ext cx="10515600" cy="4351338"/>
          </a:xfrm>
        </p:spPr>
        <p:txBody>
          <a:bodyPr/>
          <a:lstStyle/>
          <a:p>
            <a:endParaRPr lang="sv-SE" dirty="0"/>
          </a:p>
        </p:txBody>
      </p:sp>
      <p:sp>
        <p:nvSpPr>
          <p:cNvPr id="9" name="Rubrik 8">
            <a:extLst>
              <a:ext uri="{FF2B5EF4-FFF2-40B4-BE49-F238E27FC236}">
                <a16:creationId xmlns:a16="http://schemas.microsoft.com/office/drawing/2014/main" id="{56937200-E78F-67F5-22E2-5F75A3E432E4}"/>
              </a:ext>
            </a:extLst>
          </p:cNvPr>
          <p:cNvSpPr>
            <a:spLocks noGrp="1"/>
          </p:cNvSpPr>
          <p:nvPr>
            <p:ph type="title"/>
          </p:nvPr>
        </p:nvSpPr>
        <p:spPr>
          <a:xfrm>
            <a:off x="25401" y="517961"/>
            <a:ext cx="10515600" cy="1325563"/>
          </a:xfrm>
        </p:spPr>
        <p:txBody>
          <a:bodyPr>
            <a:normAutofit fontScale="90000"/>
          </a:bodyPr>
          <a:lstStyle/>
          <a:p>
            <a:pPr algn="ctr"/>
            <a:r>
              <a:rPr lang="sv-SE" sz="6600" dirty="0" err="1">
                <a:solidFill>
                  <a:schemeClr val="bg1"/>
                </a:solidFill>
                <a:latin typeface="Biome" panose="020B0503030204020804" pitchFamily="34" charset="0"/>
                <a:cs typeface="Biome" panose="020B0503030204020804" pitchFamily="34" charset="0"/>
              </a:rPr>
              <a:t>Stellenbosch</a:t>
            </a:r>
            <a:br>
              <a:rPr lang="sv-SE" sz="6600" dirty="0">
                <a:solidFill>
                  <a:schemeClr val="bg1"/>
                </a:solidFill>
                <a:latin typeface="Biome" panose="020B0503030204020804" pitchFamily="34" charset="0"/>
                <a:cs typeface="Biome" panose="020B0503030204020804" pitchFamily="34" charset="0"/>
              </a:rPr>
            </a:br>
            <a:r>
              <a:rPr lang="sv-SE" dirty="0">
                <a:solidFill>
                  <a:schemeClr val="bg1"/>
                </a:solidFill>
                <a:latin typeface="Biome" panose="020B0503030204020804" pitchFamily="34" charset="0"/>
                <a:cs typeface="Biome" panose="020B0503030204020804" pitchFamily="34" charset="0"/>
              </a:rPr>
              <a:t>Sydafrika</a:t>
            </a:r>
            <a:endParaRPr lang="sv-SE" sz="6600" dirty="0">
              <a:solidFill>
                <a:schemeClr val="bg1"/>
              </a:solidFill>
              <a:latin typeface="Biome" panose="020B0503030204020804" pitchFamily="34" charset="0"/>
              <a:cs typeface="Biome" panose="020B0503030204020804" pitchFamily="34" charset="0"/>
            </a:endParaRPr>
          </a:p>
        </p:txBody>
      </p:sp>
      <p:pic>
        <p:nvPicPr>
          <p:cNvPr id="3074" name="Picture 2" descr="Sydafrika">
            <a:extLst>
              <a:ext uri="{FF2B5EF4-FFF2-40B4-BE49-F238E27FC236}">
                <a16:creationId xmlns:a16="http://schemas.microsoft.com/office/drawing/2014/main" id="{26AFA27A-70EB-A520-5781-CD0912596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269" y="2334235"/>
            <a:ext cx="6334056" cy="3562909"/>
          </a:xfrm>
          <a:prstGeom prst="rect">
            <a:avLst/>
          </a:prstGeom>
          <a:noFill/>
          <a:extLst>
            <a:ext uri="{909E8E84-426E-40DD-AFC4-6F175D3DCCD1}">
              <a14:hiddenFill xmlns:a14="http://schemas.microsoft.com/office/drawing/2010/main">
                <a:solidFill>
                  <a:srgbClr val="FFFFFF"/>
                </a:solidFill>
              </a14:hiddenFill>
            </a:ext>
          </a:extLst>
        </p:spPr>
      </p:pic>
      <p:sp>
        <p:nvSpPr>
          <p:cNvPr id="2" name="Rektangel 1">
            <a:extLst>
              <a:ext uri="{FF2B5EF4-FFF2-40B4-BE49-F238E27FC236}">
                <a16:creationId xmlns:a16="http://schemas.microsoft.com/office/drawing/2014/main" id="{2F1C7CB5-0B90-56E8-82E7-8CED6256DD49}"/>
              </a:ext>
            </a:extLst>
          </p:cNvPr>
          <p:cNvSpPr/>
          <p:nvPr/>
        </p:nvSpPr>
        <p:spPr>
          <a:xfrm>
            <a:off x="9361714" y="0"/>
            <a:ext cx="2830286" cy="6858000"/>
          </a:xfrm>
          <a:prstGeom prst="rect">
            <a:avLst/>
          </a:prstGeom>
          <a:solidFill>
            <a:schemeClr val="tx2">
              <a:lumMod val="25000"/>
              <a:lumOff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DA1CA056-9F35-6985-50E0-B6443BE78389}"/>
              </a:ext>
            </a:extLst>
          </p:cNvPr>
          <p:cNvSpPr txBox="1"/>
          <p:nvPr/>
        </p:nvSpPr>
        <p:spPr>
          <a:xfrm>
            <a:off x="9374415" y="1241615"/>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Historia</a:t>
            </a:r>
            <a:endParaRPr lang="sv-SE" dirty="0">
              <a:solidFill>
                <a:schemeClr val="tx2"/>
              </a:solidFill>
              <a:latin typeface="Biome" panose="020B0503030204020804" pitchFamily="34" charset="0"/>
              <a:cs typeface="Biome" panose="020B0503030204020804" pitchFamily="34" charset="0"/>
            </a:endParaRPr>
          </a:p>
        </p:txBody>
      </p:sp>
      <p:sp>
        <p:nvSpPr>
          <p:cNvPr id="6" name="textruta 5">
            <a:extLst>
              <a:ext uri="{FF2B5EF4-FFF2-40B4-BE49-F238E27FC236}">
                <a16:creationId xmlns:a16="http://schemas.microsoft.com/office/drawing/2014/main" id="{453ED5D1-1665-9608-4341-649961CB2EEE}"/>
              </a:ext>
            </a:extLst>
          </p:cNvPr>
          <p:cNvSpPr txBox="1"/>
          <p:nvPr/>
        </p:nvSpPr>
        <p:spPr>
          <a:xfrm>
            <a:off x="9387115" y="2210430"/>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Druvor</a:t>
            </a:r>
            <a:endParaRPr lang="sv-SE" dirty="0">
              <a:solidFill>
                <a:schemeClr val="tx2"/>
              </a:solidFill>
              <a:latin typeface="Biome" panose="020B0503030204020804" pitchFamily="34" charset="0"/>
              <a:cs typeface="Biome" panose="020B0503030204020804" pitchFamily="34" charset="0"/>
            </a:endParaRPr>
          </a:p>
        </p:txBody>
      </p:sp>
      <p:sp>
        <p:nvSpPr>
          <p:cNvPr id="7" name="textruta 6">
            <a:extLst>
              <a:ext uri="{FF2B5EF4-FFF2-40B4-BE49-F238E27FC236}">
                <a16:creationId xmlns:a16="http://schemas.microsoft.com/office/drawing/2014/main" id="{895CA351-698E-7535-5AF3-B628FA128CBD}"/>
              </a:ext>
            </a:extLst>
          </p:cNvPr>
          <p:cNvSpPr txBox="1"/>
          <p:nvPr/>
        </p:nvSpPr>
        <p:spPr>
          <a:xfrm>
            <a:off x="9387115" y="4050135"/>
            <a:ext cx="2830285" cy="523220"/>
          </a:xfrm>
          <a:prstGeom prst="rect">
            <a:avLst/>
          </a:prstGeom>
          <a:noFill/>
        </p:spPr>
        <p:txBody>
          <a:bodyPr wrap="square" rtlCol="0">
            <a:spAutoFit/>
          </a:bodyPr>
          <a:lstStyle/>
          <a:p>
            <a:pPr algn="ctr"/>
            <a:r>
              <a:rPr lang="sv-SE" sz="2800" dirty="0" err="1">
                <a:solidFill>
                  <a:schemeClr val="tx2"/>
                </a:solidFill>
                <a:latin typeface="Biome" panose="020B0503030204020804" pitchFamily="34" charset="0"/>
                <a:cs typeface="Biome" panose="020B0503030204020804" pitchFamily="34" charset="0"/>
              </a:rPr>
              <a:t>Terroir</a:t>
            </a:r>
            <a:endParaRPr lang="sv-SE" dirty="0">
              <a:solidFill>
                <a:schemeClr val="tx2"/>
              </a:solidFill>
              <a:latin typeface="Biome" panose="020B0503030204020804" pitchFamily="34" charset="0"/>
              <a:cs typeface="Biome" panose="020B0503030204020804" pitchFamily="34" charset="0"/>
            </a:endParaRPr>
          </a:p>
        </p:txBody>
      </p:sp>
      <p:sp>
        <p:nvSpPr>
          <p:cNvPr id="8" name="textruta 7">
            <a:extLst>
              <a:ext uri="{FF2B5EF4-FFF2-40B4-BE49-F238E27FC236}">
                <a16:creationId xmlns:a16="http://schemas.microsoft.com/office/drawing/2014/main" id="{B08B3161-000C-C361-D23F-A4E32B45EF86}"/>
              </a:ext>
            </a:extLst>
          </p:cNvPr>
          <p:cNvSpPr txBox="1"/>
          <p:nvPr/>
        </p:nvSpPr>
        <p:spPr>
          <a:xfrm>
            <a:off x="9361714" y="365125"/>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Detta vin</a:t>
            </a:r>
            <a:endParaRPr lang="sv-SE" dirty="0">
              <a:solidFill>
                <a:schemeClr val="tx2"/>
              </a:solidFill>
              <a:latin typeface="Biome" panose="020B0503030204020804" pitchFamily="34" charset="0"/>
              <a:cs typeface="Biome" panose="020B0503030204020804" pitchFamily="34" charset="0"/>
            </a:endParaRPr>
          </a:p>
        </p:txBody>
      </p:sp>
      <p:sp>
        <p:nvSpPr>
          <p:cNvPr id="10" name="textruta 9">
            <a:extLst>
              <a:ext uri="{FF2B5EF4-FFF2-40B4-BE49-F238E27FC236}">
                <a16:creationId xmlns:a16="http://schemas.microsoft.com/office/drawing/2014/main" id="{F85DFE84-C92C-C8FC-AFF5-7218561323BD}"/>
              </a:ext>
            </a:extLst>
          </p:cNvPr>
          <p:cNvSpPr txBox="1"/>
          <p:nvPr/>
        </p:nvSpPr>
        <p:spPr>
          <a:xfrm>
            <a:off x="9361712" y="3195694"/>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Stil</a:t>
            </a:r>
            <a:endParaRPr lang="sv-SE" dirty="0">
              <a:solidFill>
                <a:schemeClr val="tx2"/>
              </a:solidFill>
              <a:latin typeface="Biome" panose="020B0503030204020804" pitchFamily="34" charset="0"/>
              <a:cs typeface="Biome" panose="020B0503030204020804" pitchFamily="34" charset="0"/>
            </a:endParaRPr>
          </a:p>
        </p:txBody>
      </p:sp>
      <p:sp>
        <p:nvSpPr>
          <p:cNvPr id="11" name="textruta 10">
            <a:extLst>
              <a:ext uri="{FF2B5EF4-FFF2-40B4-BE49-F238E27FC236}">
                <a16:creationId xmlns:a16="http://schemas.microsoft.com/office/drawing/2014/main" id="{A29134CF-E0BE-5BC3-4035-BB8EC2AFB832}"/>
              </a:ext>
            </a:extLst>
          </p:cNvPr>
          <p:cNvSpPr txBox="1"/>
          <p:nvPr/>
        </p:nvSpPr>
        <p:spPr>
          <a:xfrm>
            <a:off x="9336313" y="4904576"/>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Upplevelse</a:t>
            </a:r>
            <a:endParaRPr lang="sv-SE" dirty="0">
              <a:solidFill>
                <a:schemeClr val="tx2"/>
              </a:solidFill>
              <a:latin typeface="Biome" panose="020B0503030204020804" pitchFamily="34" charset="0"/>
              <a:cs typeface="Biome" panose="020B0503030204020804" pitchFamily="34" charset="0"/>
            </a:endParaRPr>
          </a:p>
        </p:txBody>
      </p:sp>
      <p:sp>
        <p:nvSpPr>
          <p:cNvPr id="12" name="textruta 11">
            <a:extLst>
              <a:ext uri="{FF2B5EF4-FFF2-40B4-BE49-F238E27FC236}">
                <a16:creationId xmlns:a16="http://schemas.microsoft.com/office/drawing/2014/main" id="{533210A9-C4E6-8751-2B7F-CB244CBACA1F}"/>
              </a:ext>
            </a:extLst>
          </p:cNvPr>
          <p:cNvSpPr txBox="1"/>
          <p:nvPr/>
        </p:nvSpPr>
        <p:spPr>
          <a:xfrm>
            <a:off x="9387115" y="5816819"/>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Avslutande</a:t>
            </a:r>
            <a:endParaRPr lang="sv-SE" dirty="0">
              <a:solidFill>
                <a:schemeClr val="tx2"/>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8563240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6CF90B98-5421-5B89-6C6E-5C2674996D60}"/>
            </a:ext>
          </a:extLst>
        </p:cNvPr>
        <p:cNvGrpSpPr/>
        <p:nvPr/>
      </p:nvGrpSpPr>
      <p:grpSpPr>
        <a:xfrm>
          <a:off x="0" y="0"/>
          <a:ext cx="0" cy="0"/>
          <a:chOff x="0" y="0"/>
          <a:chExt cx="0" cy="0"/>
        </a:xfrm>
      </p:grpSpPr>
      <p:sp>
        <p:nvSpPr>
          <p:cNvPr id="5" name="Platshållare för innehåll 4">
            <a:extLst>
              <a:ext uri="{FF2B5EF4-FFF2-40B4-BE49-F238E27FC236}">
                <a16:creationId xmlns:a16="http://schemas.microsoft.com/office/drawing/2014/main" id="{F816D5BB-96E1-F797-3A9D-C8653E7BC06F}"/>
              </a:ext>
            </a:extLst>
          </p:cNvPr>
          <p:cNvSpPr>
            <a:spLocks noGrp="1"/>
          </p:cNvSpPr>
          <p:nvPr>
            <p:ph idx="1"/>
          </p:nvPr>
        </p:nvSpPr>
        <p:spPr>
          <a:xfrm>
            <a:off x="674914" y="1764835"/>
            <a:ext cx="7173686" cy="4351338"/>
          </a:xfrm>
        </p:spPr>
        <p:txBody>
          <a:bodyPr>
            <a:normAutofit fontScale="85000" lnSpcReduction="20000"/>
          </a:bodyPr>
          <a:lstStyle/>
          <a:p>
            <a:r>
              <a:rPr lang="sv-SE" dirty="0">
                <a:solidFill>
                  <a:schemeClr val="bg1"/>
                </a:solidFill>
              </a:rPr>
              <a:t>Producent: </a:t>
            </a:r>
            <a:r>
              <a:rPr lang="sv-SE" dirty="0" err="1">
                <a:solidFill>
                  <a:schemeClr val="bg1"/>
                </a:solidFill>
              </a:rPr>
              <a:t>Kanonkop</a:t>
            </a:r>
            <a:r>
              <a:rPr lang="sv-SE" dirty="0">
                <a:solidFill>
                  <a:schemeClr val="bg1"/>
                </a:solidFill>
              </a:rPr>
              <a:t> </a:t>
            </a:r>
            <a:r>
              <a:rPr lang="sv-SE" dirty="0" err="1">
                <a:solidFill>
                  <a:schemeClr val="bg1"/>
                </a:solidFill>
              </a:rPr>
              <a:t>Estate</a:t>
            </a:r>
            <a:endParaRPr lang="sv-SE" dirty="0">
              <a:solidFill>
                <a:schemeClr val="bg1"/>
              </a:solidFill>
            </a:endParaRPr>
          </a:p>
          <a:p>
            <a:endParaRPr lang="sv-SE" dirty="0">
              <a:solidFill>
                <a:schemeClr val="bg1"/>
              </a:solidFill>
            </a:endParaRPr>
          </a:p>
          <a:p>
            <a:r>
              <a:rPr lang="sv-SE" dirty="0">
                <a:solidFill>
                  <a:schemeClr val="bg1"/>
                </a:solidFill>
              </a:rPr>
              <a:t>Druva: </a:t>
            </a:r>
            <a:r>
              <a:rPr lang="sv-SE" dirty="0" err="1">
                <a:solidFill>
                  <a:schemeClr val="bg1"/>
                </a:solidFill>
              </a:rPr>
              <a:t>Pinotage</a:t>
            </a:r>
            <a:r>
              <a:rPr lang="sv-SE" dirty="0">
                <a:solidFill>
                  <a:schemeClr val="bg1"/>
                </a:solidFill>
              </a:rPr>
              <a:t> </a:t>
            </a:r>
            <a:r>
              <a:rPr lang="sv-SE" sz="1800" dirty="0">
                <a:solidFill>
                  <a:schemeClr val="bg1"/>
                </a:solidFill>
              </a:rPr>
              <a:t>(</a:t>
            </a:r>
            <a:r>
              <a:rPr lang="sv-SE" sz="1800" dirty="0" err="1">
                <a:solidFill>
                  <a:schemeClr val="bg1"/>
                </a:solidFill>
              </a:rPr>
              <a:t>Pinot</a:t>
            </a:r>
            <a:r>
              <a:rPr lang="sv-SE" sz="1800" dirty="0">
                <a:solidFill>
                  <a:schemeClr val="bg1"/>
                </a:solidFill>
              </a:rPr>
              <a:t> </a:t>
            </a:r>
            <a:r>
              <a:rPr lang="sv-SE" sz="1800" dirty="0" err="1">
                <a:solidFill>
                  <a:schemeClr val="bg1"/>
                </a:solidFill>
              </a:rPr>
              <a:t>Noir</a:t>
            </a:r>
            <a:r>
              <a:rPr lang="sv-SE" sz="1800" dirty="0">
                <a:solidFill>
                  <a:schemeClr val="bg1"/>
                </a:solidFill>
              </a:rPr>
              <a:t> &amp; </a:t>
            </a:r>
            <a:r>
              <a:rPr lang="sv-SE" sz="1800" dirty="0" err="1">
                <a:solidFill>
                  <a:schemeClr val="bg1"/>
                </a:solidFill>
              </a:rPr>
              <a:t>Cinsault</a:t>
            </a:r>
            <a:r>
              <a:rPr lang="sv-SE" sz="1800" dirty="0">
                <a:solidFill>
                  <a:schemeClr val="bg1"/>
                </a:solidFill>
              </a:rPr>
              <a:t>)</a:t>
            </a:r>
          </a:p>
          <a:p>
            <a:endParaRPr lang="sv-SE" dirty="0">
              <a:solidFill>
                <a:schemeClr val="bg1"/>
              </a:solidFill>
            </a:endParaRPr>
          </a:p>
          <a:p>
            <a:r>
              <a:rPr lang="sv-SE" dirty="0">
                <a:solidFill>
                  <a:schemeClr val="bg1"/>
                </a:solidFill>
              </a:rPr>
              <a:t>År: 2021</a:t>
            </a:r>
          </a:p>
          <a:p>
            <a:pPr marL="0" indent="0">
              <a:buNone/>
            </a:pPr>
            <a:endParaRPr lang="sv-SE" dirty="0">
              <a:solidFill>
                <a:schemeClr val="bg1"/>
              </a:solidFill>
            </a:endParaRPr>
          </a:p>
          <a:p>
            <a:r>
              <a:rPr lang="sv-SE" dirty="0">
                <a:solidFill>
                  <a:schemeClr val="bg1"/>
                </a:solidFill>
              </a:rPr>
              <a:t>Doft: Bär, Björnbär, Plommon, Lätt Rökighet, Kryddor, Kakao &amp; Vanilj från Ekfaten</a:t>
            </a:r>
          </a:p>
          <a:p>
            <a:endParaRPr lang="sv-SE" dirty="0">
              <a:solidFill>
                <a:schemeClr val="bg1"/>
              </a:solidFill>
            </a:endParaRPr>
          </a:p>
          <a:p>
            <a:r>
              <a:rPr lang="sv-SE" dirty="0">
                <a:solidFill>
                  <a:schemeClr val="bg1"/>
                </a:solidFill>
              </a:rPr>
              <a:t>Smak: Fylligt &amp; Kraftfullt, Mörk Frukt + Choklad/Kaffe-toner, Tydliga men mogna tanniner, Lång &amp; Varm avslutning.</a:t>
            </a:r>
          </a:p>
        </p:txBody>
      </p:sp>
      <p:sp>
        <p:nvSpPr>
          <p:cNvPr id="2" name="Rektangel 1">
            <a:extLst>
              <a:ext uri="{FF2B5EF4-FFF2-40B4-BE49-F238E27FC236}">
                <a16:creationId xmlns:a16="http://schemas.microsoft.com/office/drawing/2014/main" id="{528BE463-69CC-30CF-04B0-13420F7375DF}"/>
              </a:ext>
            </a:extLst>
          </p:cNvPr>
          <p:cNvSpPr/>
          <p:nvPr/>
        </p:nvSpPr>
        <p:spPr>
          <a:xfrm>
            <a:off x="9361714" y="0"/>
            <a:ext cx="2830286" cy="6858000"/>
          </a:xfrm>
          <a:prstGeom prst="rect">
            <a:avLst/>
          </a:prstGeom>
          <a:solidFill>
            <a:schemeClr val="tx2">
              <a:lumMod val="25000"/>
              <a:lumOff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DB38590A-A542-A9F3-9E46-F43527F44B98}"/>
              </a:ext>
            </a:extLst>
          </p:cNvPr>
          <p:cNvSpPr txBox="1"/>
          <p:nvPr/>
        </p:nvSpPr>
        <p:spPr>
          <a:xfrm>
            <a:off x="9374415" y="1241615"/>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Historia</a:t>
            </a:r>
            <a:endParaRPr lang="sv-SE" dirty="0">
              <a:solidFill>
                <a:schemeClr val="tx2"/>
              </a:solidFill>
              <a:latin typeface="Biome" panose="020B0503030204020804" pitchFamily="34" charset="0"/>
              <a:cs typeface="Biome" panose="020B0503030204020804" pitchFamily="34" charset="0"/>
            </a:endParaRPr>
          </a:p>
        </p:txBody>
      </p:sp>
      <p:sp>
        <p:nvSpPr>
          <p:cNvPr id="6" name="textruta 5">
            <a:extLst>
              <a:ext uri="{FF2B5EF4-FFF2-40B4-BE49-F238E27FC236}">
                <a16:creationId xmlns:a16="http://schemas.microsoft.com/office/drawing/2014/main" id="{0D19D503-1CED-BCAD-6068-CE4F0C9FE1FD}"/>
              </a:ext>
            </a:extLst>
          </p:cNvPr>
          <p:cNvSpPr txBox="1"/>
          <p:nvPr/>
        </p:nvSpPr>
        <p:spPr>
          <a:xfrm>
            <a:off x="9387115" y="2210430"/>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Druvor</a:t>
            </a:r>
            <a:endParaRPr lang="sv-SE" dirty="0">
              <a:solidFill>
                <a:schemeClr val="tx2"/>
              </a:solidFill>
              <a:latin typeface="Biome" panose="020B0503030204020804" pitchFamily="34" charset="0"/>
              <a:cs typeface="Biome" panose="020B0503030204020804" pitchFamily="34" charset="0"/>
            </a:endParaRPr>
          </a:p>
        </p:txBody>
      </p:sp>
      <p:sp>
        <p:nvSpPr>
          <p:cNvPr id="7" name="textruta 6">
            <a:extLst>
              <a:ext uri="{FF2B5EF4-FFF2-40B4-BE49-F238E27FC236}">
                <a16:creationId xmlns:a16="http://schemas.microsoft.com/office/drawing/2014/main" id="{17FAF8B7-5F62-6025-02A7-972EC3150CE9}"/>
              </a:ext>
            </a:extLst>
          </p:cNvPr>
          <p:cNvSpPr txBox="1"/>
          <p:nvPr/>
        </p:nvSpPr>
        <p:spPr>
          <a:xfrm>
            <a:off x="9387115" y="4050135"/>
            <a:ext cx="2830285" cy="523220"/>
          </a:xfrm>
          <a:prstGeom prst="rect">
            <a:avLst/>
          </a:prstGeom>
          <a:noFill/>
        </p:spPr>
        <p:txBody>
          <a:bodyPr wrap="square" rtlCol="0">
            <a:spAutoFit/>
          </a:bodyPr>
          <a:lstStyle/>
          <a:p>
            <a:pPr algn="ctr"/>
            <a:r>
              <a:rPr lang="sv-SE" sz="2800" dirty="0" err="1">
                <a:solidFill>
                  <a:schemeClr val="tx2"/>
                </a:solidFill>
                <a:latin typeface="Biome" panose="020B0503030204020804" pitchFamily="34" charset="0"/>
                <a:cs typeface="Biome" panose="020B0503030204020804" pitchFamily="34" charset="0"/>
              </a:rPr>
              <a:t>Terroir</a:t>
            </a:r>
            <a:endParaRPr lang="sv-SE" dirty="0">
              <a:solidFill>
                <a:schemeClr val="tx2"/>
              </a:solidFill>
              <a:latin typeface="Biome" panose="020B0503030204020804" pitchFamily="34" charset="0"/>
              <a:cs typeface="Biome" panose="020B0503030204020804" pitchFamily="34" charset="0"/>
            </a:endParaRPr>
          </a:p>
        </p:txBody>
      </p:sp>
      <p:sp>
        <p:nvSpPr>
          <p:cNvPr id="8" name="textruta 7">
            <a:extLst>
              <a:ext uri="{FF2B5EF4-FFF2-40B4-BE49-F238E27FC236}">
                <a16:creationId xmlns:a16="http://schemas.microsoft.com/office/drawing/2014/main" id="{BF517B32-A43C-D731-9A71-2DEBB131729F}"/>
              </a:ext>
            </a:extLst>
          </p:cNvPr>
          <p:cNvSpPr txBox="1"/>
          <p:nvPr/>
        </p:nvSpPr>
        <p:spPr>
          <a:xfrm>
            <a:off x="674914" y="293445"/>
            <a:ext cx="4862286" cy="1107996"/>
          </a:xfrm>
          <a:prstGeom prst="rect">
            <a:avLst/>
          </a:prstGeom>
          <a:noFill/>
        </p:spPr>
        <p:txBody>
          <a:bodyPr wrap="square" rtlCol="0">
            <a:spAutoFit/>
          </a:bodyPr>
          <a:lstStyle/>
          <a:p>
            <a:pPr algn="ctr"/>
            <a:r>
              <a:rPr lang="sv-SE" sz="6600" dirty="0">
                <a:solidFill>
                  <a:schemeClr val="bg1"/>
                </a:solidFill>
                <a:latin typeface="Biome" panose="020B0503030204020804" pitchFamily="34" charset="0"/>
                <a:cs typeface="Biome" panose="020B0503030204020804" pitchFamily="34" charset="0"/>
              </a:rPr>
              <a:t>Detta vin</a:t>
            </a:r>
            <a:endParaRPr lang="sv-SE" sz="4800" dirty="0">
              <a:solidFill>
                <a:schemeClr val="bg1"/>
              </a:solidFill>
              <a:latin typeface="Biome" panose="020B0503030204020804" pitchFamily="34" charset="0"/>
              <a:cs typeface="Biome" panose="020B0503030204020804" pitchFamily="34" charset="0"/>
            </a:endParaRPr>
          </a:p>
        </p:txBody>
      </p:sp>
      <p:sp>
        <p:nvSpPr>
          <p:cNvPr id="10" name="textruta 9">
            <a:extLst>
              <a:ext uri="{FF2B5EF4-FFF2-40B4-BE49-F238E27FC236}">
                <a16:creationId xmlns:a16="http://schemas.microsoft.com/office/drawing/2014/main" id="{8B647DF2-DC52-2386-7227-8808178EA12D}"/>
              </a:ext>
            </a:extLst>
          </p:cNvPr>
          <p:cNvSpPr txBox="1"/>
          <p:nvPr/>
        </p:nvSpPr>
        <p:spPr>
          <a:xfrm>
            <a:off x="9361712" y="3195694"/>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Stil</a:t>
            </a:r>
            <a:endParaRPr lang="sv-SE" dirty="0">
              <a:solidFill>
                <a:schemeClr val="tx2"/>
              </a:solidFill>
              <a:latin typeface="Biome" panose="020B0503030204020804" pitchFamily="34" charset="0"/>
              <a:cs typeface="Biome" panose="020B0503030204020804" pitchFamily="34" charset="0"/>
            </a:endParaRPr>
          </a:p>
        </p:txBody>
      </p:sp>
      <p:sp>
        <p:nvSpPr>
          <p:cNvPr id="11" name="textruta 10">
            <a:extLst>
              <a:ext uri="{FF2B5EF4-FFF2-40B4-BE49-F238E27FC236}">
                <a16:creationId xmlns:a16="http://schemas.microsoft.com/office/drawing/2014/main" id="{1EE62269-97ED-862E-5790-600C30BD0E66}"/>
              </a:ext>
            </a:extLst>
          </p:cNvPr>
          <p:cNvSpPr txBox="1"/>
          <p:nvPr/>
        </p:nvSpPr>
        <p:spPr>
          <a:xfrm>
            <a:off x="9336313" y="4904576"/>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Upplevelse</a:t>
            </a:r>
            <a:endParaRPr lang="sv-SE" dirty="0">
              <a:solidFill>
                <a:schemeClr val="tx2"/>
              </a:solidFill>
              <a:latin typeface="Biome" panose="020B0503030204020804" pitchFamily="34" charset="0"/>
              <a:cs typeface="Biome" panose="020B0503030204020804" pitchFamily="34" charset="0"/>
            </a:endParaRPr>
          </a:p>
        </p:txBody>
      </p:sp>
      <p:sp>
        <p:nvSpPr>
          <p:cNvPr id="12" name="textruta 11">
            <a:extLst>
              <a:ext uri="{FF2B5EF4-FFF2-40B4-BE49-F238E27FC236}">
                <a16:creationId xmlns:a16="http://schemas.microsoft.com/office/drawing/2014/main" id="{E807B0F0-781C-845B-7BF3-38E874B95899}"/>
              </a:ext>
            </a:extLst>
          </p:cNvPr>
          <p:cNvSpPr txBox="1"/>
          <p:nvPr/>
        </p:nvSpPr>
        <p:spPr>
          <a:xfrm>
            <a:off x="9387115" y="5816819"/>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Avslutande</a:t>
            </a:r>
            <a:endParaRPr lang="sv-SE" dirty="0">
              <a:solidFill>
                <a:schemeClr val="tx2"/>
              </a:solidFill>
              <a:latin typeface="Biome" panose="020B0503030204020804" pitchFamily="34" charset="0"/>
              <a:cs typeface="Biome" panose="020B0503030204020804" pitchFamily="34" charset="0"/>
            </a:endParaRPr>
          </a:p>
        </p:txBody>
      </p:sp>
      <p:pic>
        <p:nvPicPr>
          <p:cNvPr id="15" name="Bildobjekt 14" descr="En bild som visar alkohol, dryck, mat, Glasflaska&#10;&#10;AI-genererat innehåll kan vara felaktigt.">
            <a:extLst>
              <a:ext uri="{FF2B5EF4-FFF2-40B4-BE49-F238E27FC236}">
                <a16:creationId xmlns:a16="http://schemas.microsoft.com/office/drawing/2014/main" id="{B89948B5-1570-5E0E-5276-4A2EEF454FD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253" b="96247" l="9824" r="89673">
                        <a14:foregroundMark x1="59446" y1="10676" x2="44584" y2="8007"/>
                        <a14:foregroundMark x1="58690" y1="7506" x2="43577" y2="6672"/>
                        <a14:foregroundMark x1="22670" y1="90659" x2="53652" y2="96664"/>
                        <a14:foregroundMark x1="53652" y1="96664" x2="85894" y2="96330"/>
                        <a14:foregroundMark x1="85894" y1="96330" x2="84887" y2="90492"/>
                        <a14:foregroundMark x1="54660" y1="3253" x2="48615" y2="3253"/>
                      </a14:backgroundRemoval>
                    </a14:imgEffect>
                  </a14:imgLayer>
                </a14:imgProps>
              </a:ext>
            </a:extLst>
          </a:blip>
          <a:stretch>
            <a:fillRect/>
          </a:stretch>
        </p:blipFill>
        <p:spPr>
          <a:xfrm>
            <a:off x="7701044" y="1503225"/>
            <a:ext cx="1806717" cy="5456559"/>
          </a:xfrm>
          <a:prstGeom prst="rect">
            <a:avLst/>
          </a:prstGeom>
        </p:spPr>
      </p:pic>
      <p:sp>
        <p:nvSpPr>
          <p:cNvPr id="17" name="textruta 16">
            <a:extLst>
              <a:ext uri="{FF2B5EF4-FFF2-40B4-BE49-F238E27FC236}">
                <a16:creationId xmlns:a16="http://schemas.microsoft.com/office/drawing/2014/main" id="{49F86099-06D4-D5A2-DC8E-CAC8A9CB7733}"/>
              </a:ext>
            </a:extLst>
          </p:cNvPr>
          <p:cNvSpPr txBox="1"/>
          <p:nvPr/>
        </p:nvSpPr>
        <p:spPr>
          <a:xfrm>
            <a:off x="5014684" y="161679"/>
            <a:ext cx="4862286" cy="2308324"/>
          </a:xfrm>
          <a:prstGeom prst="rect">
            <a:avLst/>
          </a:prstGeom>
          <a:noFill/>
        </p:spPr>
        <p:txBody>
          <a:bodyPr wrap="square" rtlCol="0">
            <a:spAutoFit/>
          </a:bodyPr>
          <a:lstStyle/>
          <a:p>
            <a:pPr algn="ctr"/>
            <a:r>
              <a:rPr lang="sv-SE" sz="3600" dirty="0">
                <a:solidFill>
                  <a:srgbClr val="C00000"/>
                </a:solidFill>
                <a:latin typeface="Biome" panose="020B0503030204020804" pitchFamily="34" charset="0"/>
                <a:cs typeface="Biome" panose="020B0503030204020804" pitchFamily="34" charset="0"/>
              </a:rPr>
              <a:t>SB: </a:t>
            </a:r>
          </a:p>
          <a:p>
            <a:pPr algn="ctr"/>
            <a:r>
              <a:rPr lang="sv-SE" sz="3600" dirty="0">
                <a:solidFill>
                  <a:srgbClr val="C00000"/>
                </a:solidFill>
                <a:latin typeface="Biome" panose="020B0503030204020804" pitchFamily="34" charset="0"/>
                <a:cs typeface="Biome" panose="020B0503030204020804" pitchFamily="34" charset="0"/>
              </a:rPr>
              <a:t>nr 9570301</a:t>
            </a:r>
          </a:p>
          <a:p>
            <a:pPr algn="ctr"/>
            <a:r>
              <a:rPr lang="sv-SE" sz="3600" dirty="0">
                <a:solidFill>
                  <a:srgbClr val="C00000"/>
                </a:solidFill>
                <a:latin typeface="Biome" panose="020B0503030204020804" pitchFamily="34" charset="0"/>
                <a:cs typeface="Biome" panose="020B0503030204020804" pitchFamily="34" charset="0"/>
              </a:rPr>
              <a:t>BS</a:t>
            </a:r>
          </a:p>
          <a:p>
            <a:pPr algn="ctr"/>
            <a:r>
              <a:rPr lang="sv-SE" sz="3600" dirty="0">
                <a:solidFill>
                  <a:srgbClr val="C00000"/>
                </a:solidFill>
                <a:latin typeface="Biome" panose="020B0503030204020804" pitchFamily="34" charset="0"/>
                <a:cs typeface="Biome" panose="020B0503030204020804" pitchFamily="34" charset="0"/>
              </a:rPr>
              <a:t>359:-</a:t>
            </a:r>
            <a:endParaRPr lang="sv-SE" sz="3200" dirty="0">
              <a:solidFill>
                <a:schemeClr val="bg1"/>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2380521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C494B74B-00B3-3CB6-17D2-CA8BD03C4D1F}"/>
            </a:ext>
          </a:extLst>
        </p:cNvPr>
        <p:cNvGrpSpPr/>
        <p:nvPr/>
      </p:nvGrpSpPr>
      <p:grpSpPr>
        <a:xfrm>
          <a:off x="0" y="0"/>
          <a:ext cx="0" cy="0"/>
          <a:chOff x="0" y="0"/>
          <a:chExt cx="0" cy="0"/>
        </a:xfrm>
      </p:grpSpPr>
      <p:sp>
        <p:nvSpPr>
          <p:cNvPr id="5" name="Platshållare för innehåll 4">
            <a:extLst>
              <a:ext uri="{FF2B5EF4-FFF2-40B4-BE49-F238E27FC236}">
                <a16:creationId xmlns:a16="http://schemas.microsoft.com/office/drawing/2014/main" id="{E20C34FC-E276-6A8E-8D85-FD52A6BF46A8}"/>
              </a:ext>
            </a:extLst>
          </p:cNvPr>
          <p:cNvSpPr>
            <a:spLocks noGrp="1"/>
          </p:cNvSpPr>
          <p:nvPr>
            <p:ph idx="1"/>
          </p:nvPr>
        </p:nvSpPr>
        <p:spPr>
          <a:xfrm>
            <a:off x="674914" y="1764835"/>
            <a:ext cx="7173686" cy="4351338"/>
          </a:xfrm>
        </p:spPr>
        <p:txBody>
          <a:bodyPr>
            <a:normAutofit/>
          </a:bodyPr>
          <a:lstStyle/>
          <a:p>
            <a:endParaRPr lang="sv-SE" dirty="0">
              <a:solidFill>
                <a:schemeClr val="bg1"/>
              </a:solidFill>
            </a:endParaRPr>
          </a:p>
        </p:txBody>
      </p:sp>
      <p:sp>
        <p:nvSpPr>
          <p:cNvPr id="2" name="Rektangel 1">
            <a:extLst>
              <a:ext uri="{FF2B5EF4-FFF2-40B4-BE49-F238E27FC236}">
                <a16:creationId xmlns:a16="http://schemas.microsoft.com/office/drawing/2014/main" id="{EFBB5EC0-0DE4-A594-3E60-A0D1F3C92E81}"/>
              </a:ext>
            </a:extLst>
          </p:cNvPr>
          <p:cNvSpPr/>
          <p:nvPr/>
        </p:nvSpPr>
        <p:spPr>
          <a:xfrm>
            <a:off x="9361714" y="0"/>
            <a:ext cx="2830286" cy="6858000"/>
          </a:xfrm>
          <a:prstGeom prst="rect">
            <a:avLst/>
          </a:prstGeom>
          <a:solidFill>
            <a:schemeClr val="tx2">
              <a:lumMod val="25000"/>
              <a:lumOff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0D99CCB1-E686-E8E4-BB63-C9D82BE23082}"/>
              </a:ext>
            </a:extLst>
          </p:cNvPr>
          <p:cNvSpPr txBox="1"/>
          <p:nvPr/>
        </p:nvSpPr>
        <p:spPr>
          <a:xfrm>
            <a:off x="9374415" y="1241615"/>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Historia</a:t>
            </a:r>
            <a:endParaRPr lang="sv-SE" dirty="0">
              <a:solidFill>
                <a:schemeClr val="tx2"/>
              </a:solidFill>
              <a:latin typeface="Biome" panose="020B0503030204020804" pitchFamily="34" charset="0"/>
              <a:cs typeface="Biome" panose="020B0503030204020804" pitchFamily="34" charset="0"/>
            </a:endParaRPr>
          </a:p>
        </p:txBody>
      </p:sp>
      <p:sp>
        <p:nvSpPr>
          <p:cNvPr id="6" name="textruta 5">
            <a:extLst>
              <a:ext uri="{FF2B5EF4-FFF2-40B4-BE49-F238E27FC236}">
                <a16:creationId xmlns:a16="http://schemas.microsoft.com/office/drawing/2014/main" id="{74265BB8-05B7-CCB4-E09A-C65B8EE9BE41}"/>
              </a:ext>
            </a:extLst>
          </p:cNvPr>
          <p:cNvSpPr txBox="1"/>
          <p:nvPr/>
        </p:nvSpPr>
        <p:spPr>
          <a:xfrm>
            <a:off x="9387115" y="2210430"/>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Druvor</a:t>
            </a:r>
            <a:endParaRPr lang="sv-SE" dirty="0">
              <a:solidFill>
                <a:schemeClr val="tx2"/>
              </a:solidFill>
              <a:latin typeface="Biome" panose="020B0503030204020804" pitchFamily="34" charset="0"/>
              <a:cs typeface="Biome" panose="020B0503030204020804" pitchFamily="34" charset="0"/>
            </a:endParaRPr>
          </a:p>
        </p:txBody>
      </p:sp>
      <p:sp>
        <p:nvSpPr>
          <p:cNvPr id="7" name="textruta 6">
            <a:extLst>
              <a:ext uri="{FF2B5EF4-FFF2-40B4-BE49-F238E27FC236}">
                <a16:creationId xmlns:a16="http://schemas.microsoft.com/office/drawing/2014/main" id="{4098B4BC-B957-9D03-80D7-061B821006CB}"/>
              </a:ext>
            </a:extLst>
          </p:cNvPr>
          <p:cNvSpPr txBox="1"/>
          <p:nvPr/>
        </p:nvSpPr>
        <p:spPr>
          <a:xfrm>
            <a:off x="9387115" y="4050135"/>
            <a:ext cx="2830285" cy="523220"/>
          </a:xfrm>
          <a:prstGeom prst="rect">
            <a:avLst/>
          </a:prstGeom>
          <a:noFill/>
        </p:spPr>
        <p:txBody>
          <a:bodyPr wrap="square" rtlCol="0">
            <a:spAutoFit/>
          </a:bodyPr>
          <a:lstStyle/>
          <a:p>
            <a:pPr algn="ctr"/>
            <a:r>
              <a:rPr lang="sv-SE" sz="2800" dirty="0" err="1">
                <a:solidFill>
                  <a:schemeClr val="tx2"/>
                </a:solidFill>
                <a:latin typeface="Biome" panose="020B0503030204020804" pitchFamily="34" charset="0"/>
                <a:cs typeface="Biome" panose="020B0503030204020804" pitchFamily="34" charset="0"/>
              </a:rPr>
              <a:t>Terroir</a:t>
            </a:r>
            <a:endParaRPr lang="sv-SE" dirty="0">
              <a:solidFill>
                <a:schemeClr val="tx2"/>
              </a:solidFill>
              <a:latin typeface="Biome" panose="020B0503030204020804" pitchFamily="34" charset="0"/>
              <a:cs typeface="Biome" panose="020B0503030204020804" pitchFamily="34" charset="0"/>
            </a:endParaRPr>
          </a:p>
        </p:txBody>
      </p:sp>
      <p:sp>
        <p:nvSpPr>
          <p:cNvPr id="8" name="textruta 7">
            <a:extLst>
              <a:ext uri="{FF2B5EF4-FFF2-40B4-BE49-F238E27FC236}">
                <a16:creationId xmlns:a16="http://schemas.microsoft.com/office/drawing/2014/main" id="{B92756C2-1278-A5EC-074D-1FE3D6A192A8}"/>
              </a:ext>
            </a:extLst>
          </p:cNvPr>
          <p:cNvSpPr txBox="1"/>
          <p:nvPr/>
        </p:nvSpPr>
        <p:spPr>
          <a:xfrm>
            <a:off x="674914" y="293445"/>
            <a:ext cx="4862286" cy="1107996"/>
          </a:xfrm>
          <a:prstGeom prst="rect">
            <a:avLst/>
          </a:prstGeom>
          <a:noFill/>
        </p:spPr>
        <p:txBody>
          <a:bodyPr wrap="square" rtlCol="0">
            <a:spAutoFit/>
          </a:bodyPr>
          <a:lstStyle/>
          <a:p>
            <a:pPr algn="ctr"/>
            <a:r>
              <a:rPr lang="sv-SE" sz="6600" dirty="0">
                <a:solidFill>
                  <a:schemeClr val="bg1"/>
                </a:solidFill>
                <a:latin typeface="Biome" panose="020B0503030204020804" pitchFamily="34" charset="0"/>
                <a:cs typeface="Biome" panose="020B0503030204020804" pitchFamily="34" charset="0"/>
              </a:rPr>
              <a:t>Detta vin</a:t>
            </a:r>
            <a:endParaRPr lang="sv-SE" sz="4800" dirty="0">
              <a:solidFill>
                <a:schemeClr val="bg1"/>
              </a:solidFill>
              <a:latin typeface="Biome" panose="020B0503030204020804" pitchFamily="34" charset="0"/>
              <a:cs typeface="Biome" panose="020B0503030204020804" pitchFamily="34" charset="0"/>
            </a:endParaRPr>
          </a:p>
        </p:txBody>
      </p:sp>
      <p:sp>
        <p:nvSpPr>
          <p:cNvPr id="10" name="textruta 9">
            <a:extLst>
              <a:ext uri="{FF2B5EF4-FFF2-40B4-BE49-F238E27FC236}">
                <a16:creationId xmlns:a16="http://schemas.microsoft.com/office/drawing/2014/main" id="{F5C58E6E-C3D3-1E66-55B4-A9400FF607B6}"/>
              </a:ext>
            </a:extLst>
          </p:cNvPr>
          <p:cNvSpPr txBox="1"/>
          <p:nvPr/>
        </p:nvSpPr>
        <p:spPr>
          <a:xfrm>
            <a:off x="9361712" y="3195694"/>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Stil</a:t>
            </a:r>
            <a:endParaRPr lang="sv-SE" dirty="0">
              <a:solidFill>
                <a:schemeClr val="tx2"/>
              </a:solidFill>
              <a:latin typeface="Biome" panose="020B0503030204020804" pitchFamily="34" charset="0"/>
              <a:cs typeface="Biome" panose="020B0503030204020804" pitchFamily="34" charset="0"/>
            </a:endParaRPr>
          </a:p>
        </p:txBody>
      </p:sp>
      <p:sp>
        <p:nvSpPr>
          <p:cNvPr id="11" name="textruta 10">
            <a:extLst>
              <a:ext uri="{FF2B5EF4-FFF2-40B4-BE49-F238E27FC236}">
                <a16:creationId xmlns:a16="http://schemas.microsoft.com/office/drawing/2014/main" id="{EF608D94-FC34-AFFC-5B66-87CAEE8F0111}"/>
              </a:ext>
            </a:extLst>
          </p:cNvPr>
          <p:cNvSpPr txBox="1"/>
          <p:nvPr/>
        </p:nvSpPr>
        <p:spPr>
          <a:xfrm>
            <a:off x="9336313" y="4904576"/>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Upplevelse</a:t>
            </a:r>
            <a:endParaRPr lang="sv-SE" dirty="0">
              <a:solidFill>
                <a:schemeClr val="tx2"/>
              </a:solidFill>
              <a:latin typeface="Biome" panose="020B0503030204020804" pitchFamily="34" charset="0"/>
              <a:cs typeface="Biome" panose="020B0503030204020804" pitchFamily="34" charset="0"/>
            </a:endParaRPr>
          </a:p>
        </p:txBody>
      </p:sp>
      <p:sp>
        <p:nvSpPr>
          <p:cNvPr id="12" name="textruta 11">
            <a:extLst>
              <a:ext uri="{FF2B5EF4-FFF2-40B4-BE49-F238E27FC236}">
                <a16:creationId xmlns:a16="http://schemas.microsoft.com/office/drawing/2014/main" id="{05BDEEB4-3130-963E-F310-D1CCF27B52C2}"/>
              </a:ext>
            </a:extLst>
          </p:cNvPr>
          <p:cNvSpPr txBox="1"/>
          <p:nvPr/>
        </p:nvSpPr>
        <p:spPr>
          <a:xfrm>
            <a:off x="9387115" y="5816819"/>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Avslutande</a:t>
            </a:r>
            <a:endParaRPr lang="sv-SE" dirty="0">
              <a:solidFill>
                <a:schemeClr val="tx2"/>
              </a:solidFill>
              <a:latin typeface="Biome" panose="020B0503030204020804" pitchFamily="34" charset="0"/>
              <a:cs typeface="Biome" panose="020B0503030204020804" pitchFamily="34" charset="0"/>
            </a:endParaRPr>
          </a:p>
        </p:txBody>
      </p:sp>
      <p:pic>
        <p:nvPicPr>
          <p:cNvPr id="15" name="Bildobjekt 14" descr="En bild som visar alkohol, dryck, mat, Glasflaska&#10;&#10;AI-genererat innehåll kan vara felaktigt.">
            <a:extLst>
              <a:ext uri="{FF2B5EF4-FFF2-40B4-BE49-F238E27FC236}">
                <a16:creationId xmlns:a16="http://schemas.microsoft.com/office/drawing/2014/main" id="{77BEB825-8006-CAE3-1C5F-7BEDFE2248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253" b="96247" l="9824" r="89673">
                        <a14:foregroundMark x1="59446" y1="10676" x2="44584" y2="8007"/>
                        <a14:foregroundMark x1="58690" y1="7506" x2="43577" y2="6672"/>
                        <a14:foregroundMark x1="22670" y1="90659" x2="53652" y2="96664"/>
                        <a14:foregroundMark x1="53652" y1="96664" x2="85894" y2="96330"/>
                        <a14:foregroundMark x1="85894" y1="96330" x2="84887" y2="90492"/>
                        <a14:foregroundMark x1="54660" y1="3253" x2="48615" y2="3253"/>
                      </a14:backgroundRemoval>
                    </a14:imgEffect>
                  </a14:imgLayer>
                </a14:imgProps>
              </a:ext>
            </a:extLst>
          </a:blip>
          <a:stretch>
            <a:fillRect/>
          </a:stretch>
        </p:blipFill>
        <p:spPr>
          <a:xfrm>
            <a:off x="7701044" y="1503225"/>
            <a:ext cx="1806717" cy="5456559"/>
          </a:xfrm>
          <a:prstGeom prst="rect">
            <a:avLst/>
          </a:prstGeom>
        </p:spPr>
      </p:pic>
      <p:pic>
        <p:nvPicPr>
          <p:cNvPr id="9" name="Bildobjekt 8" descr="En bild som visar text, skärmbild, linje, Rektangel&#10;&#10;AI-genererat innehåll kan vara felaktigt.">
            <a:extLst>
              <a:ext uri="{FF2B5EF4-FFF2-40B4-BE49-F238E27FC236}">
                <a16:creationId xmlns:a16="http://schemas.microsoft.com/office/drawing/2014/main" id="{C8536A99-BA4F-ECF1-C9C0-C2CA69A7006D}"/>
              </a:ext>
            </a:extLst>
          </p:cNvPr>
          <p:cNvPicPr>
            <a:picLocks noChangeAspect="1"/>
          </p:cNvPicPr>
          <p:nvPr/>
        </p:nvPicPr>
        <p:blipFill>
          <a:blip r:embed="rId5"/>
          <a:stretch>
            <a:fillRect/>
          </a:stretch>
        </p:blipFill>
        <p:spPr>
          <a:xfrm rot="16200000">
            <a:off x="1422519" y="2103080"/>
            <a:ext cx="5678474" cy="3831365"/>
          </a:xfrm>
          <a:prstGeom prst="rect">
            <a:avLst/>
          </a:prstGeom>
        </p:spPr>
      </p:pic>
      <p:pic>
        <p:nvPicPr>
          <p:cNvPr id="14" name="Bildobjekt 13" descr="En bild som visar text, linje, diagram, Graf&#10;&#10;AI-genererat innehåll kan vara felaktigt.">
            <a:extLst>
              <a:ext uri="{FF2B5EF4-FFF2-40B4-BE49-F238E27FC236}">
                <a16:creationId xmlns:a16="http://schemas.microsoft.com/office/drawing/2014/main" id="{D41CA695-C061-26D7-D837-E30B0A9B5075}"/>
              </a:ext>
            </a:extLst>
          </p:cNvPr>
          <p:cNvPicPr>
            <a:picLocks noChangeAspect="1"/>
          </p:cNvPicPr>
          <p:nvPr/>
        </p:nvPicPr>
        <p:blipFill>
          <a:blip r:embed="rId6"/>
          <a:stretch>
            <a:fillRect/>
          </a:stretch>
        </p:blipFill>
        <p:spPr>
          <a:xfrm>
            <a:off x="935954" y="1637616"/>
            <a:ext cx="6651605" cy="4528457"/>
          </a:xfrm>
          <a:prstGeom prst="rect">
            <a:avLst/>
          </a:prstGeom>
        </p:spPr>
      </p:pic>
      <p:pic>
        <p:nvPicPr>
          <p:cNvPr id="18" name="Bildobjekt 17" descr="En bild som visar text, skärmbild, Parallell, linje&#10;&#10;AI-genererat innehåll kan vara felaktigt.">
            <a:extLst>
              <a:ext uri="{FF2B5EF4-FFF2-40B4-BE49-F238E27FC236}">
                <a16:creationId xmlns:a16="http://schemas.microsoft.com/office/drawing/2014/main" id="{C048E567-93D7-C3E2-7BCC-22320C847E12}"/>
              </a:ext>
            </a:extLst>
          </p:cNvPr>
          <p:cNvPicPr>
            <a:picLocks noChangeAspect="1"/>
          </p:cNvPicPr>
          <p:nvPr/>
        </p:nvPicPr>
        <p:blipFill>
          <a:blip r:embed="rId7"/>
          <a:stretch>
            <a:fillRect/>
          </a:stretch>
        </p:blipFill>
        <p:spPr>
          <a:xfrm>
            <a:off x="822469" y="2060005"/>
            <a:ext cx="6497454" cy="3980259"/>
          </a:xfrm>
          <a:prstGeom prst="rect">
            <a:avLst/>
          </a:prstGeom>
        </p:spPr>
      </p:pic>
      <p:pic>
        <p:nvPicPr>
          <p:cNvPr id="21" name="Bildobjekt 20">
            <a:extLst>
              <a:ext uri="{FF2B5EF4-FFF2-40B4-BE49-F238E27FC236}">
                <a16:creationId xmlns:a16="http://schemas.microsoft.com/office/drawing/2014/main" id="{B9122B8C-33EF-7517-7F42-5256F7211CDC}"/>
              </a:ext>
            </a:extLst>
          </p:cNvPr>
          <p:cNvPicPr>
            <a:picLocks noChangeAspect="1"/>
          </p:cNvPicPr>
          <p:nvPr/>
        </p:nvPicPr>
        <p:blipFill>
          <a:blip r:embed="rId8"/>
          <a:stretch>
            <a:fillRect/>
          </a:stretch>
        </p:blipFill>
        <p:spPr>
          <a:xfrm>
            <a:off x="306464" y="3457304"/>
            <a:ext cx="7338120" cy="824468"/>
          </a:xfrm>
          <a:prstGeom prst="rect">
            <a:avLst/>
          </a:prstGeom>
        </p:spPr>
      </p:pic>
      <p:sp>
        <p:nvSpPr>
          <p:cNvPr id="22" name="Rektangel: rundade hörn 21">
            <a:extLst>
              <a:ext uri="{FF2B5EF4-FFF2-40B4-BE49-F238E27FC236}">
                <a16:creationId xmlns:a16="http://schemas.microsoft.com/office/drawing/2014/main" id="{E3036C6D-ADBA-EAA9-37D1-B5532BBB066A}"/>
              </a:ext>
            </a:extLst>
          </p:cNvPr>
          <p:cNvSpPr/>
          <p:nvPr/>
        </p:nvSpPr>
        <p:spPr>
          <a:xfrm>
            <a:off x="2346073" y="6340039"/>
            <a:ext cx="1841614" cy="22451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7984334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0EE70E33-9EE4-133C-9905-CFD1298A3C30}"/>
            </a:ext>
          </a:extLst>
        </p:cNvPr>
        <p:cNvGrpSpPr/>
        <p:nvPr/>
      </p:nvGrpSpPr>
      <p:grpSpPr>
        <a:xfrm>
          <a:off x="0" y="0"/>
          <a:ext cx="0" cy="0"/>
          <a:chOff x="0" y="0"/>
          <a:chExt cx="0" cy="0"/>
        </a:xfrm>
      </p:grpSpPr>
      <p:sp>
        <p:nvSpPr>
          <p:cNvPr id="5" name="Platshållare för innehåll 4">
            <a:extLst>
              <a:ext uri="{FF2B5EF4-FFF2-40B4-BE49-F238E27FC236}">
                <a16:creationId xmlns:a16="http://schemas.microsoft.com/office/drawing/2014/main" id="{1941CDD2-E707-5367-38EA-39FC2082D7D0}"/>
              </a:ext>
            </a:extLst>
          </p:cNvPr>
          <p:cNvSpPr>
            <a:spLocks noGrp="1"/>
          </p:cNvSpPr>
          <p:nvPr>
            <p:ph idx="1"/>
          </p:nvPr>
        </p:nvSpPr>
        <p:spPr>
          <a:xfrm>
            <a:off x="377371" y="2112484"/>
            <a:ext cx="8915948" cy="4745516"/>
          </a:xfrm>
        </p:spPr>
        <p:txBody>
          <a:bodyPr>
            <a:normAutofit/>
          </a:bodyPr>
          <a:lstStyle/>
          <a:p>
            <a:r>
              <a:rPr lang="sv-SE" dirty="0" err="1">
                <a:solidFill>
                  <a:schemeClr val="bg1"/>
                </a:solidFill>
              </a:rPr>
              <a:t>Grundlandet</a:t>
            </a:r>
            <a:r>
              <a:rPr lang="sv-SE" dirty="0">
                <a:solidFill>
                  <a:schemeClr val="bg1"/>
                </a:solidFill>
              </a:rPr>
              <a:t> (1650-tal): Holländaren Jan van </a:t>
            </a:r>
            <a:r>
              <a:rPr lang="sv-SE" dirty="0" err="1">
                <a:solidFill>
                  <a:schemeClr val="bg1"/>
                </a:solidFill>
              </a:rPr>
              <a:t>Riebeeck</a:t>
            </a:r>
            <a:r>
              <a:rPr lang="sv-SE" dirty="0">
                <a:solidFill>
                  <a:schemeClr val="bg1"/>
                </a:solidFill>
              </a:rPr>
              <a:t> planterade första rankorna i Kapstaden, SA, 1655 </a:t>
            </a:r>
            <a:r>
              <a:rPr lang="sv-SE" dirty="0">
                <a:solidFill>
                  <a:schemeClr val="bg1"/>
                </a:solidFill>
                <a:sym typeface="Wingdings" panose="05000000000000000000" pitchFamily="2" charset="2"/>
              </a:rPr>
              <a:t> motverka </a:t>
            </a:r>
            <a:r>
              <a:rPr lang="sv-SE" dirty="0" err="1">
                <a:solidFill>
                  <a:schemeClr val="bg1"/>
                </a:solidFill>
                <a:sym typeface="Wingdings" panose="05000000000000000000" pitchFamily="2" charset="2"/>
              </a:rPr>
              <a:t>sjörbjugg</a:t>
            </a:r>
            <a:r>
              <a:rPr lang="sv-SE" dirty="0">
                <a:solidFill>
                  <a:schemeClr val="bg1"/>
                </a:solidFill>
                <a:sym typeface="Wingdings" panose="05000000000000000000" pitchFamily="2" charset="2"/>
              </a:rPr>
              <a:t> bland sjömän. Första vinet: 1659</a:t>
            </a:r>
          </a:p>
          <a:p>
            <a:r>
              <a:rPr lang="sv-SE" dirty="0">
                <a:solidFill>
                  <a:schemeClr val="bg1"/>
                </a:solidFill>
                <a:sym typeface="Wingdings" panose="05000000000000000000" pitchFamily="2" charset="2"/>
              </a:rPr>
              <a:t>Fransk Expertis (1680-tal): Hugenotter flydde Frankrike till SA och höjde kvalitén avsevärt.</a:t>
            </a:r>
          </a:p>
          <a:p>
            <a:r>
              <a:rPr lang="sv-SE" dirty="0">
                <a:solidFill>
                  <a:schemeClr val="bg1"/>
                </a:solidFill>
              </a:rPr>
              <a:t>Kvalitetssäkring (1900-tal): Kvalitén var svårstyrd med 1918 bildades KWV </a:t>
            </a:r>
            <a:r>
              <a:rPr lang="sv-SE" dirty="0">
                <a:solidFill>
                  <a:schemeClr val="bg1"/>
                </a:solidFill>
                <a:sym typeface="Wingdings" panose="05000000000000000000" pitchFamily="2" charset="2"/>
              </a:rPr>
              <a:t></a:t>
            </a:r>
            <a:r>
              <a:rPr lang="sv-SE" dirty="0">
                <a:solidFill>
                  <a:schemeClr val="bg1"/>
                </a:solidFill>
              </a:rPr>
              <a:t>styrde produktion och standarder</a:t>
            </a:r>
          </a:p>
          <a:p>
            <a:r>
              <a:rPr lang="sv-SE" dirty="0">
                <a:solidFill>
                  <a:schemeClr val="bg1"/>
                </a:solidFill>
              </a:rPr>
              <a:t>Modern tid (1990-talet-idag): Apartheids fall 1994 öppnas exportmarknad. </a:t>
            </a:r>
            <a:r>
              <a:rPr lang="sv-SE" dirty="0" err="1">
                <a:solidFill>
                  <a:schemeClr val="bg1"/>
                </a:solidFill>
              </a:rPr>
              <a:t>Kvaliten</a:t>
            </a:r>
            <a:r>
              <a:rPr lang="sv-SE" dirty="0">
                <a:solidFill>
                  <a:schemeClr val="bg1"/>
                </a:solidFill>
              </a:rPr>
              <a:t> har skjutit i höjden, kända för eleganta röda, premium Sauvignon Blanc samt </a:t>
            </a:r>
            <a:r>
              <a:rPr lang="sv-SE" dirty="0" err="1">
                <a:solidFill>
                  <a:schemeClr val="bg1"/>
                </a:solidFill>
              </a:rPr>
              <a:t>Pinotagedruvan</a:t>
            </a:r>
            <a:r>
              <a:rPr lang="sv-SE" dirty="0">
                <a:solidFill>
                  <a:schemeClr val="bg1"/>
                </a:solidFill>
              </a:rPr>
              <a:t>. </a:t>
            </a:r>
          </a:p>
        </p:txBody>
      </p:sp>
      <p:sp>
        <p:nvSpPr>
          <p:cNvPr id="2" name="Rektangel 1">
            <a:extLst>
              <a:ext uri="{FF2B5EF4-FFF2-40B4-BE49-F238E27FC236}">
                <a16:creationId xmlns:a16="http://schemas.microsoft.com/office/drawing/2014/main" id="{D2EE5797-E33B-9ECB-8E34-902F32D8CD5B}"/>
              </a:ext>
            </a:extLst>
          </p:cNvPr>
          <p:cNvSpPr/>
          <p:nvPr/>
        </p:nvSpPr>
        <p:spPr>
          <a:xfrm>
            <a:off x="9361714" y="0"/>
            <a:ext cx="2830286" cy="6858000"/>
          </a:xfrm>
          <a:prstGeom prst="rect">
            <a:avLst/>
          </a:prstGeom>
          <a:solidFill>
            <a:schemeClr val="tx2">
              <a:lumMod val="25000"/>
              <a:lumOff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BDBBC70A-A553-C2F0-99DF-7537F1705EFE}"/>
              </a:ext>
            </a:extLst>
          </p:cNvPr>
          <p:cNvSpPr txBox="1"/>
          <p:nvPr/>
        </p:nvSpPr>
        <p:spPr>
          <a:xfrm>
            <a:off x="-338642" y="343477"/>
            <a:ext cx="4377871" cy="1107996"/>
          </a:xfrm>
          <a:prstGeom prst="rect">
            <a:avLst/>
          </a:prstGeom>
          <a:noFill/>
        </p:spPr>
        <p:txBody>
          <a:bodyPr wrap="square" rtlCol="0">
            <a:spAutoFit/>
          </a:bodyPr>
          <a:lstStyle/>
          <a:p>
            <a:pPr algn="ctr"/>
            <a:r>
              <a:rPr lang="sv-SE" sz="6600" dirty="0">
                <a:solidFill>
                  <a:schemeClr val="bg1"/>
                </a:solidFill>
                <a:latin typeface="Biome" panose="020B0503030204020804" pitchFamily="34" charset="0"/>
                <a:cs typeface="Biome" panose="020B0503030204020804" pitchFamily="34" charset="0"/>
              </a:rPr>
              <a:t>Historia</a:t>
            </a:r>
          </a:p>
        </p:txBody>
      </p:sp>
      <p:sp>
        <p:nvSpPr>
          <p:cNvPr id="6" name="textruta 5">
            <a:extLst>
              <a:ext uri="{FF2B5EF4-FFF2-40B4-BE49-F238E27FC236}">
                <a16:creationId xmlns:a16="http://schemas.microsoft.com/office/drawing/2014/main" id="{B8FB3102-C01A-9453-9C42-90AA4E920CF5}"/>
              </a:ext>
            </a:extLst>
          </p:cNvPr>
          <p:cNvSpPr txBox="1"/>
          <p:nvPr/>
        </p:nvSpPr>
        <p:spPr>
          <a:xfrm>
            <a:off x="9387115" y="2210430"/>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Druvor</a:t>
            </a:r>
            <a:endParaRPr lang="sv-SE" dirty="0">
              <a:solidFill>
                <a:schemeClr val="tx2"/>
              </a:solidFill>
              <a:latin typeface="Biome" panose="020B0503030204020804" pitchFamily="34" charset="0"/>
              <a:cs typeface="Biome" panose="020B0503030204020804" pitchFamily="34" charset="0"/>
            </a:endParaRPr>
          </a:p>
        </p:txBody>
      </p:sp>
      <p:sp>
        <p:nvSpPr>
          <p:cNvPr id="7" name="textruta 6">
            <a:extLst>
              <a:ext uri="{FF2B5EF4-FFF2-40B4-BE49-F238E27FC236}">
                <a16:creationId xmlns:a16="http://schemas.microsoft.com/office/drawing/2014/main" id="{D6E44975-1152-EB05-7EC4-E41E8AFEAD5D}"/>
              </a:ext>
            </a:extLst>
          </p:cNvPr>
          <p:cNvSpPr txBox="1"/>
          <p:nvPr/>
        </p:nvSpPr>
        <p:spPr>
          <a:xfrm>
            <a:off x="9387115" y="4050135"/>
            <a:ext cx="2830285" cy="523220"/>
          </a:xfrm>
          <a:prstGeom prst="rect">
            <a:avLst/>
          </a:prstGeom>
          <a:noFill/>
        </p:spPr>
        <p:txBody>
          <a:bodyPr wrap="square" rtlCol="0">
            <a:spAutoFit/>
          </a:bodyPr>
          <a:lstStyle/>
          <a:p>
            <a:pPr algn="ctr"/>
            <a:r>
              <a:rPr lang="sv-SE" sz="2800" dirty="0" err="1">
                <a:solidFill>
                  <a:schemeClr val="tx2"/>
                </a:solidFill>
                <a:latin typeface="Biome" panose="020B0503030204020804" pitchFamily="34" charset="0"/>
                <a:cs typeface="Biome" panose="020B0503030204020804" pitchFamily="34" charset="0"/>
              </a:rPr>
              <a:t>Terroir</a:t>
            </a:r>
            <a:endParaRPr lang="sv-SE" dirty="0">
              <a:solidFill>
                <a:schemeClr val="tx2"/>
              </a:solidFill>
              <a:latin typeface="Biome" panose="020B0503030204020804" pitchFamily="34" charset="0"/>
              <a:cs typeface="Biome" panose="020B0503030204020804" pitchFamily="34" charset="0"/>
            </a:endParaRPr>
          </a:p>
        </p:txBody>
      </p:sp>
      <p:sp>
        <p:nvSpPr>
          <p:cNvPr id="8" name="textruta 7">
            <a:extLst>
              <a:ext uri="{FF2B5EF4-FFF2-40B4-BE49-F238E27FC236}">
                <a16:creationId xmlns:a16="http://schemas.microsoft.com/office/drawing/2014/main" id="{74DDC6BE-131E-6F58-946E-5815D1BCFF4A}"/>
              </a:ext>
            </a:extLst>
          </p:cNvPr>
          <p:cNvSpPr txBox="1"/>
          <p:nvPr/>
        </p:nvSpPr>
        <p:spPr>
          <a:xfrm>
            <a:off x="9387113" y="443746"/>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Detta vin</a:t>
            </a:r>
          </a:p>
        </p:txBody>
      </p:sp>
      <p:sp>
        <p:nvSpPr>
          <p:cNvPr id="10" name="textruta 9">
            <a:extLst>
              <a:ext uri="{FF2B5EF4-FFF2-40B4-BE49-F238E27FC236}">
                <a16:creationId xmlns:a16="http://schemas.microsoft.com/office/drawing/2014/main" id="{885938F7-2910-C107-168C-512FC0100944}"/>
              </a:ext>
            </a:extLst>
          </p:cNvPr>
          <p:cNvSpPr txBox="1"/>
          <p:nvPr/>
        </p:nvSpPr>
        <p:spPr>
          <a:xfrm>
            <a:off x="9361712" y="3195694"/>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Stil</a:t>
            </a:r>
            <a:endParaRPr lang="sv-SE" dirty="0">
              <a:solidFill>
                <a:schemeClr val="tx2"/>
              </a:solidFill>
              <a:latin typeface="Biome" panose="020B0503030204020804" pitchFamily="34" charset="0"/>
              <a:cs typeface="Biome" panose="020B0503030204020804" pitchFamily="34" charset="0"/>
            </a:endParaRPr>
          </a:p>
        </p:txBody>
      </p:sp>
      <p:sp>
        <p:nvSpPr>
          <p:cNvPr id="11" name="textruta 10">
            <a:extLst>
              <a:ext uri="{FF2B5EF4-FFF2-40B4-BE49-F238E27FC236}">
                <a16:creationId xmlns:a16="http://schemas.microsoft.com/office/drawing/2014/main" id="{C90B0A15-2E43-48C4-8AFA-857AF71F4E36}"/>
              </a:ext>
            </a:extLst>
          </p:cNvPr>
          <p:cNvSpPr txBox="1"/>
          <p:nvPr/>
        </p:nvSpPr>
        <p:spPr>
          <a:xfrm>
            <a:off x="9336313" y="4904576"/>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Upplevelse</a:t>
            </a:r>
            <a:endParaRPr lang="sv-SE" dirty="0">
              <a:solidFill>
                <a:schemeClr val="tx2"/>
              </a:solidFill>
              <a:latin typeface="Biome" panose="020B0503030204020804" pitchFamily="34" charset="0"/>
              <a:cs typeface="Biome" panose="020B0503030204020804" pitchFamily="34" charset="0"/>
            </a:endParaRPr>
          </a:p>
        </p:txBody>
      </p:sp>
      <p:sp>
        <p:nvSpPr>
          <p:cNvPr id="12" name="textruta 11">
            <a:extLst>
              <a:ext uri="{FF2B5EF4-FFF2-40B4-BE49-F238E27FC236}">
                <a16:creationId xmlns:a16="http://schemas.microsoft.com/office/drawing/2014/main" id="{C1CBA7EC-A52F-6C4C-E843-0D7023614598}"/>
              </a:ext>
            </a:extLst>
          </p:cNvPr>
          <p:cNvSpPr txBox="1"/>
          <p:nvPr/>
        </p:nvSpPr>
        <p:spPr>
          <a:xfrm>
            <a:off x="9387115" y="5816819"/>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Avslutande</a:t>
            </a:r>
            <a:endParaRPr lang="sv-SE" dirty="0">
              <a:solidFill>
                <a:schemeClr val="tx2"/>
              </a:solidFill>
              <a:latin typeface="Biome" panose="020B0503030204020804" pitchFamily="34" charset="0"/>
              <a:cs typeface="Biome" panose="020B0503030204020804" pitchFamily="34" charset="0"/>
            </a:endParaRPr>
          </a:p>
        </p:txBody>
      </p:sp>
      <p:pic>
        <p:nvPicPr>
          <p:cNvPr id="16" name="Picture 2" descr="Sydafrika">
            <a:extLst>
              <a:ext uri="{FF2B5EF4-FFF2-40B4-BE49-F238E27FC236}">
                <a16:creationId xmlns:a16="http://schemas.microsoft.com/office/drawing/2014/main" id="{ED6E2030-2C51-7025-6C9F-BD5CD0162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254" y="93937"/>
            <a:ext cx="3104101" cy="1746058"/>
          </a:xfrm>
          <a:prstGeom prst="rect">
            <a:avLst/>
          </a:prstGeom>
          <a:noFill/>
          <a:extLst>
            <a:ext uri="{909E8E84-426E-40DD-AFC4-6F175D3DCCD1}">
              <a14:hiddenFill xmlns:a14="http://schemas.microsoft.com/office/drawing/2010/main">
                <a:solidFill>
                  <a:srgbClr val="FFFFFF"/>
                </a:solidFill>
              </a14:hiddenFill>
            </a:ext>
          </a:extLst>
        </p:spPr>
      </p:pic>
      <p:pic>
        <p:nvPicPr>
          <p:cNvPr id="19" name="Bildobjekt 18">
            <a:extLst>
              <a:ext uri="{FF2B5EF4-FFF2-40B4-BE49-F238E27FC236}">
                <a16:creationId xmlns:a16="http://schemas.microsoft.com/office/drawing/2014/main" id="{8FF9ECC0-AD6A-8680-2730-57AEA06200C6}"/>
              </a:ext>
            </a:extLst>
          </p:cNvPr>
          <p:cNvPicPr>
            <a:picLocks noChangeAspect="1"/>
          </p:cNvPicPr>
          <p:nvPr/>
        </p:nvPicPr>
        <p:blipFill>
          <a:blip r:embed="rId4"/>
          <a:stretch>
            <a:fillRect/>
          </a:stretch>
        </p:blipFill>
        <p:spPr>
          <a:xfrm>
            <a:off x="6688754" y="22816"/>
            <a:ext cx="2604565" cy="1953424"/>
          </a:xfrm>
          <a:prstGeom prst="rect">
            <a:avLst/>
          </a:prstGeom>
        </p:spPr>
      </p:pic>
    </p:spTree>
    <p:extLst>
      <p:ext uri="{BB962C8B-B14F-4D97-AF65-F5344CB8AC3E}">
        <p14:creationId xmlns:p14="http://schemas.microsoft.com/office/powerpoint/2010/main" val="37226482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D964B5A1-9CF6-155A-4B88-A1A4CE9AE698}"/>
            </a:ext>
          </a:extLst>
        </p:cNvPr>
        <p:cNvGrpSpPr/>
        <p:nvPr/>
      </p:nvGrpSpPr>
      <p:grpSpPr>
        <a:xfrm>
          <a:off x="0" y="0"/>
          <a:ext cx="0" cy="0"/>
          <a:chOff x="0" y="0"/>
          <a:chExt cx="0" cy="0"/>
        </a:xfrm>
      </p:grpSpPr>
      <p:sp>
        <p:nvSpPr>
          <p:cNvPr id="5" name="Platshållare för innehåll 4">
            <a:extLst>
              <a:ext uri="{FF2B5EF4-FFF2-40B4-BE49-F238E27FC236}">
                <a16:creationId xmlns:a16="http://schemas.microsoft.com/office/drawing/2014/main" id="{AD0E1BA9-7FAF-53D8-FC2D-E9B476872104}"/>
              </a:ext>
            </a:extLst>
          </p:cNvPr>
          <p:cNvSpPr>
            <a:spLocks noGrp="1"/>
          </p:cNvSpPr>
          <p:nvPr>
            <p:ph idx="1"/>
          </p:nvPr>
        </p:nvSpPr>
        <p:spPr>
          <a:xfrm>
            <a:off x="674914" y="1764835"/>
            <a:ext cx="7173686" cy="4351338"/>
          </a:xfrm>
        </p:spPr>
        <p:txBody>
          <a:bodyPr>
            <a:normAutofit/>
          </a:bodyPr>
          <a:lstStyle/>
          <a:p>
            <a:endParaRPr lang="sv-SE" dirty="0">
              <a:solidFill>
                <a:schemeClr val="bg1"/>
              </a:solidFill>
            </a:endParaRPr>
          </a:p>
        </p:txBody>
      </p:sp>
      <p:sp>
        <p:nvSpPr>
          <p:cNvPr id="2" name="Rektangel 1">
            <a:extLst>
              <a:ext uri="{FF2B5EF4-FFF2-40B4-BE49-F238E27FC236}">
                <a16:creationId xmlns:a16="http://schemas.microsoft.com/office/drawing/2014/main" id="{495F8D67-F2AF-2563-A047-A36AB9D51CA3}"/>
              </a:ext>
            </a:extLst>
          </p:cNvPr>
          <p:cNvSpPr/>
          <p:nvPr/>
        </p:nvSpPr>
        <p:spPr>
          <a:xfrm>
            <a:off x="9361714" y="0"/>
            <a:ext cx="2830286" cy="6858000"/>
          </a:xfrm>
          <a:prstGeom prst="rect">
            <a:avLst/>
          </a:prstGeom>
          <a:solidFill>
            <a:schemeClr val="tx2">
              <a:lumMod val="25000"/>
              <a:lumOff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8C82D90E-4234-A94B-083B-56226F9BFEE5}"/>
              </a:ext>
            </a:extLst>
          </p:cNvPr>
          <p:cNvSpPr txBox="1"/>
          <p:nvPr/>
        </p:nvSpPr>
        <p:spPr>
          <a:xfrm>
            <a:off x="4635127" y="207402"/>
            <a:ext cx="4377871" cy="1107996"/>
          </a:xfrm>
          <a:prstGeom prst="rect">
            <a:avLst/>
          </a:prstGeom>
          <a:noFill/>
        </p:spPr>
        <p:txBody>
          <a:bodyPr wrap="square" rtlCol="0">
            <a:spAutoFit/>
          </a:bodyPr>
          <a:lstStyle/>
          <a:p>
            <a:pPr algn="ctr"/>
            <a:r>
              <a:rPr lang="sv-SE" sz="6600" dirty="0">
                <a:solidFill>
                  <a:schemeClr val="bg1"/>
                </a:solidFill>
                <a:latin typeface="Biome" panose="020B0503030204020804" pitchFamily="34" charset="0"/>
                <a:cs typeface="Biome" panose="020B0503030204020804" pitchFamily="34" charset="0"/>
              </a:rPr>
              <a:t>Historia</a:t>
            </a:r>
          </a:p>
        </p:txBody>
      </p:sp>
      <p:sp>
        <p:nvSpPr>
          <p:cNvPr id="6" name="textruta 5">
            <a:extLst>
              <a:ext uri="{FF2B5EF4-FFF2-40B4-BE49-F238E27FC236}">
                <a16:creationId xmlns:a16="http://schemas.microsoft.com/office/drawing/2014/main" id="{9781E8F3-27B4-DC43-78E2-E09BE8A9DCA1}"/>
              </a:ext>
            </a:extLst>
          </p:cNvPr>
          <p:cNvSpPr txBox="1"/>
          <p:nvPr/>
        </p:nvSpPr>
        <p:spPr>
          <a:xfrm>
            <a:off x="9387115" y="2210430"/>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Druvor</a:t>
            </a:r>
            <a:endParaRPr lang="sv-SE" dirty="0">
              <a:solidFill>
                <a:schemeClr val="tx2"/>
              </a:solidFill>
              <a:latin typeface="Biome" panose="020B0503030204020804" pitchFamily="34" charset="0"/>
              <a:cs typeface="Biome" panose="020B0503030204020804" pitchFamily="34" charset="0"/>
            </a:endParaRPr>
          </a:p>
        </p:txBody>
      </p:sp>
      <p:sp>
        <p:nvSpPr>
          <p:cNvPr id="7" name="textruta 6">
            <a:extLst>
              <a:ext uri="{FF2B5EF4-FFF2-40B4-BE49-F238E27FC236}">
                <a16:creationId xmlns:a16="http://schemas.microsoft.com/office/drawing/2014/main" id="{04547303-2EFD-408E-F59D-5CE24733E036}"/>
              </a:ext>
            </a:extLst>
          </p:cNvPr>
          <p:cNvSpPr txBox="1"/>
          <p:nvPr/>
        </p:nvSpPr>
        <p:spPr>
          <a:xfrm>
            <a:off x="9387115" y="4050135"/>
            <a:ext cx="2830285" cy="523220"/>
          </a:xfrm>
          <a:prstGeom prst="rect">
            <a:avLst/>
          </a:prstGeom>
          <a:noFill/>
        </p:spPr>
        <p:txBody>
          <a:bodyPr wrap="square" rtlCol="0">
            <a:spAutoFit/>
          </a:bodyPr>
          <a:lstStyle/>
          <a:p>
            <a:pPr algn="ctr"/>
            <a:r>
              <a:rPr lang="sv-SE" sz="2800" dirty="0" err="1">
                <a:solidFill>
                  <a:schemeClr val="tx2"/>
                </a:solidFill>
                <a:latin typeface="Biome" panose="020B0503030204020804" pitchFamily="34" charset="0"/>
                <a:cs typeface="Biome" panose="020B0503030204020804" pitchFamily="34" charset="0"/>
              </a:rPr>
              <a:t>Terroir</a:t>
            </a:r>
            <a:endParaRPr lang="sv-SE" dirty="0">
              <a:solidFill>
                <a:schemeClr val="tx2"/>
              </a:solidFill>
              <a:latin typeface="Biome" panose="020B0503030204020804" pitchFamily="34" charset="0"/>
              <a:cs typeface="Biome" panose="020B0503030204020804" pitchFamily="34" charset="0"/>
            </a:endParaRPr>
          </a:p>
        </p:txBody>
      </p:sp>
      <p:sp>
        <p:nvSpPr>
          <p:cNvPr id="8" name="textruta 7">
            <a:extLst>
              <a:ext uri="{FF2B5EF4-FFF2-40B4-BE49-F238E27FC236}">
                <a16:creationId xmlns:a16="http://schemas.microsoft.com/office/drawing/2014/main" id="{87B3899D-7560-C113-D8CB-191ACF57EF8E}"/>
              </a:ext>
            </a:extLst>
          </p:cNvPr>
          <p:cNvSpPr txBox="1"/>
          <p:nvPr/>
        </p:nvSpPr>
        <p:spPr>
          <a:xfrm>
            <a:off x="9387113" y="443746"/>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Detta vin</a:t>
            </a:r>
          </a:p>
        </p:txBody>
      </p:sp>
      <p:sp>
        <p:nvSpPr>
          <p:cNvPr id="10" name="textruta 9">
            <a:extLst>
              <a:ext uri="{FF2B5EF4-FFF2-40B4-BE49-F238E27FC236}">
                <a16:creationId xmlns:a16="http://schemas.microsoft.com/office/drawing/2014/main" id="{532A0606-0F74-4C82-39C0-13B24B9A22D1}"/>
              </a:ext>
            </a:extLst>
          </p:cNvPr>
          <p:cNvSpPr txBox="1"/>
          <p:nvPr/>
        </p:nvSpPr>
        <p:spPr>
          <a:xfrm>
            <a:off x="9361712" y="3195694"/>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Stil</a:t>
            </a:r>
            <a:endParaRPr lang="sv-SE" dirty="0">
              <a:solidFill>
                <a:schemeClr val="tx2"/>
              </a:solidFill>
              <a:latin typeface="Biome" panose="020B0503030204020804" pitchFamily="34" charset="0"/>
              <a:cs typeface="Biome" panose="020B0503030204020804" pitchFamily="34" charset="0"/>
            </a:endParaRPr>
          </a:p>
        </p:txBody>
      </p:sp>
      <p:sp>
        <p:nvSpPr>
          <p:cNvPr id="11" name="textruta 10">
            <a:extLst>
              <a:ext uri="{FF2B5EF4-FFF2-40B4-BE49-F238E27FC236}">
                <a16:creationId xmlns:a16="http://schemas.microsoft.com/office/drawing/2014/main" id="{CE51DE8F-CCAA-8260-D552-62EC596C865D}"/>
              </a:ext>
            </a:extLst>
          </p:cNvPr>
          <p:cNvSpPr txBox="1"/>
          <p:nvPr/>
        </p:nvSpPr>
        <p:spPr>
          <a:xfrm>
            <a:off x="9336313" y="4904576"/>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Upplevelse</a:t>
            </a:r>
            <a:endParaRPr lang="sv-SE" dirty="0">
              <a:solidFill>
                <a:schemeClr val="tx2"/>
              </a:solidFill>
              <a:latin typeface="Biome" panose="020B0503030204020804" pitchFamily="34" charset="0"/>
              <a:cs typeface="Biome" panose="020B0503030204020804" pitchFamily="34" charset="0"/>
            </a:endParaRPr>
          </a:p>
        </p:txBody>
      </p:sp>
      <p:sp>
        <p:nvSpPr>
          <p:cNvPr id="12" name="textruta 11">
            <a:extLst>
              <a:ext uri="{FF2B5EF4-FFF2-40B4-BE49-F238E27FC236}">
                <a16:creationId xmlns:a16="http://schemas.microsoft.com/office/drawing/2014/main" id="{DAE791FC-B676-C2F5-B54A-75C084EEB8F0}"/>
              </a:ext>
            </a:extLst>
          </p:cNvPr>
          <p:cNvSpPr txBox="1"/>
          <p:nvPr/>
        </p:nvSpPr>
        <p:spPr>
          <a:xfrm>
            <a:off x="9387115" y="5816819"/>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Avslutande</a:t>
            </a:r>
            <a:endParaRPr lang="sv-SE" dirty="0">
              <a:solidFill>
                <a:schemeClr val="tx2"/>
              </a:solidFill>
              <a:latin typeface="Biome" panose="020B0503030204020804" pitchFamily="34" charset="0"/>
              <a:cs typeface="Biome" panose="020B0503030204020804" pitchFamily="34" charset="0"/>
            </a:endParaRPr>
          </a:p>
        </p:txBody>
      </p:sp>
      <p:pic>
        <p:nvPicPr>
          <p:cNvPr id="15" name="Bildobjekt 14" descr="En bild som visar alkohol, dryck, mat, Glasflaska&#10;&#10;AI-genererat innehåll kan vara felaktigt.">
            <a:extLst>
              <a:ext uri="{FF2B5EF4-FFF2-40B4-BE49-F238E27FC236}">
                <a16:creationId xmlns:a16="http://schemas.microsoft.com/office/drawing/2014/main" id="{F3110A18-0A21-1A2E-97ED-B0A0C96A4FB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253" b="96247" l="9824" r="89673">
                        <a14:foregroundMark x1="59446" y1="10676" x2="44584" y2="8007"/>
                        <a14:foregroundMark x1="58690" y1="7506" x2="43577" y2="6672"/>
                        <a14:foregroundMark x1="22670" y1="90659" x2="53652" y2="96664"/>
                        <a14:foregroundMark x1="53652" y1="96664" x2="85894" y2="96330"/>
                        <a14:foregroundMark x1="85894" y1="96330" x2="84887" y2="90492"/>
                        <a14:foregroundMark x1="54660" y1="3253" x2="48615" y2="3253"/>
                      </a14:backgroundRemoval>
                    </a14:imgEffect>
                  </a14:imgLayer>
                </a14:imgProps>
              </a:ext>
            </a:extLst>
          </a:blip>
          <a:stretch>
            <a:fillRect/>
          </a:stretch>
        </p:blipFill>
        <p:spPr>
          <a:xfrm>
            <a:off x="6265034" y="1522802"/>
            <a:ext cx="1806717" cy="5456559"/>
          </a:xfrm>
          <a:prstGeom prst="rect">
            <a:avLst/>
          </a:prstGeom>
        </p:spPr>
      </p:pic>
      <p:pic>
        <p:nvPicPr>
          <p:cNvPr id="13" name="Bildobjekt 12">
            <a:extLst>
              <a:ext uri="{FF2B5EF4-FFF2-40B4-BE49-F238E27FC236}">
                <a16:creationId xmlns:a16="http://schemas.microsoft.com/office/drawing/2014/main" id="{BA5F2094-15A3-8A36-23D4-8452BFBFD97F}"/>
              </a:ext>
            </a:extLst>
          </p:cNvPr>
          <p:cNvPicPr>
            <a:picLocks noChangeAspect="1"/>
          </p:cNvPicPr>
          <p:nvPr/>
        </p:nvPicPr>
        <p:blipFill>
          <a:blip r:embed="rId5"/>
          <a:stretch>
            <a:fillRect/>
          </a:stretch>
        </p:blipFill>
        <p:spPr>
          <a:xfrm rot="16200000">
            <a:off x="-1040339" y="1040338"/>
            <a:ext cx="6857999" cy="4777321"/>
          </a:xfrm>
          <a:prstGeom prst="rect">
            <a:avLst/>
          </a:prstGeom>
        </p:spPr>
      </p:pic>
    </p:spTree>
    <p:extLst>
      <p:ext uri="{BB962C8B-B14F-4D97-AF65-F5344CB8AC3E}">
        <p14:creationId xmlns:p14="http://schemas.microsoft.com/office/powerpoint/2010/main" val="25962885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EC0CCE37-D7B4-4B9A-B704-F29DBA019E37}"/>
            </a:ext>
          </a:extLst>
        </p:cNvPr>
        <p:cNvGrpSpPr/>
        <p:nvPr/>
      </p:nvGrpSpPr>
      <p:grpSpPr>
        <a:xfrm>
          <a:off x="0" y="0"/>
          <a:ext cx="0" cy="0"/>
          <a:chOff x="0" y="0"/>
          <a:chExt cx="0" cy="0"/>
        </a:xfrm>
      </p:grpSpPr>
      <p:sp>
        <p:nvSpPr>
          <p:cNvPr id="5" name="Platshållare för innehåll 4">
            <a:extLst>
              <a:ext uri="{FF2B5EF4-FFF2-40B4-BE49-F238E27FC236}">
                <a16:creationId xmlns:a16="http://schemas.microsoft.com/office/drawing/2014/main" id="{33CF0D5F-592E-2028-C344-77D5ABC4EFB7}"/>
              </a:ext>
            </a:extLst>
          </p:cNvPr>
          <p:cNvSpPr>
            <a:spLocks noGrp="1"/>
          </p:cNvSpPr>
          <p:nvPr>
            <p:ph idx="1"/>
          </p:nvPr>
        </p:nvSpPr>
        <p:spPr>
          <a:xfrm>
            <a:off x="1458686" y="1922948"/>
            <a:ext cx="3831771" cy="4351338"/>
          </a:xfrm>
        </p:spPr>
        <p:txBody>
          <a:bodyPr>
            <a:normAutofit/>
          </a:bodyPr>
          <a:lstStyle/>
          <a:p>
            <a:pPr marL="0" indent="0">
              <a:buNone/>
            </a:pPr>
            <a:r>
              <a:rPr lang="sv-SE" dirty="0">
                <a:solidFill>
                  <a:schemeClr val="bg1"/>
                </a:solidFill>
                <a:highlight>
                  <a:srgbClr val="000080"/>
                </a:highlight>
              </a:rPr>
              <a:t>Cabernet Sauvignon (Kungen)</a:t>
            </a:r>
          </a:p>
          <a:p>
            <a:pPr marL="0" indent="0">
              <a:buNone/>
            </a:pPr>
            <a:endParaRPr lang="sv-SE" dirty="0">
              <a:solidFill>
                <a:schemeClr val="bg1"/>
              </a:solidFill>
              <a:highlight>
                <a:srgbClr val="000080"/>
              </a:highlight>
            </a:endParaRPr>
          </a:p>
          <a:p>
            <a:pPr marL="0" indent="0">
              <a:buNone/>
            </a:pPr>
            <a:r>
              <a:rPr lang="sv-SE" dirty="0" err="1">
                <a:solidFill>
                  <a:schemeClr val="bg1"/>
                </a:solidFill>
                <a:highlight>
                  <a:srgbClr val="000080"/>
                </a:highlight>
              </a:rPr>
              <a:t>Pinotage</a:t>
            </a:r>
            <a:endParaRPr lang="sv-SE" dirty="0">
              <a:solidFill>
                <a:schemeClr val="bg1"/>
              </a:solidFill>
              <a:highlight>
                <a:srgbClr val="000080"/>
              </a:highlight>
            </a:endParaRPr>
          </a:p>
          <a:p>
            <a:pPr marL="0" indent="0">
              <a:buNone/>
            </a:pPr>
            <a:endParaRPr lang="sv-SE" dirty="0">
              <a:solidFill>
                <a:schemeClr val="bg1"/>
              </a:solidFill>
              <a:highlight>
                <a:srgbClr val="000080"/>
              </a:highlight>
            </a:endParaRPr>
          </a:p>
          <a:p>
            <a:pPr marL="0" indent="0">
              <a:buNone/>
            </a:pPr>
            <a:r>
              <a:rPr lang="sv-SE" dirty="0">
                <a:solidFill>
                  <a:schemeClr val="bg1"/>
                </a:solidFill>
                <a:highlight>
                  <a:srgbClr val="000080"/>
                </a:highlight>
              </a:rPr>
              <a:t>Merlot &amp; </a:t>
            </a:r>
            <a:r>
              <a:rPr lang="sv-SE" dirty="0" err="1">
                <a:solidFill>
                  <a:schemeClr val="bg1"/>
                </a:solidFill>
                <a:highlight>
                  <a:srgbClr val="000080"/>
                </a:highlight>
              </a:rPr>
              <a:t>CabFranc</a:t>
            </a:r>
            <a:r>
              <a:rPr lang="sv-SE" dirty="0">
                <a:solidFill>
                  <a:schemeClr val="bg1"/>
                </a:solidFill>
                <a:highlight>
                  <a:srgbClr val="000080"/>
                </a:highlight>
              </a:rPr>
              <a:t> (</a:t>
            </a:r>
            <a:r>
              <a:rPr lang="sv-SE" dirty="0" err="1">
                <a:solidFill>
                  <a:schemeClr val="bg1"/>
                </a:solidFill>
                <a:highlight>
                  <a:srgbClr val="000080"/>
                </a:highlight>
              </a:rPr>
              <a:t>Stellenbosch</a:t>
            </a:r>
            <a:r>
              <a:rPr lang="sv-SE" dirty="0">
                <a:solidFill>
                  <a:schemeClr val="bg1"/>
                </a:solidFill>
                <a:highlight>
                  <a:srgbClr val="000080"/>
                </a:highlight>
              </a:rPr>
              <a:t> Blends)</a:t>
            </a:r>
          </a:p>
          <a:p>
            <a:pPr marL="0" indent="0">
              <a:buNone/>
            </a:pPr>
            <a:endParaRPr lang="sv-SE" dirty="0">
              <a:solidFill>
                <a:schemeClr val="bg1"/>
              </a:solidFill>
              <a:highlight>
                <a:srgbClr val="000080"/>
              </a:highlight>
            </a:endParaRPr>
          </a:p>
          <a:p>
            <a:pPr marL="0" indent="0">
              <a:buNone/>
            </a:pPr>
            <a:r>
              <a:rPr lang="sv-SE" dirty="0">
                <a:solidFill>
                  <a:schemeClr val="bg1"/>
                </a:solidFill>
                <a:highlight>
                  <a:srgbClr val="000080"/>
                </a:highlight>
              </a:rPr>
              <a:t>Shiraz/</a:t>
            </a:r>
            <a:r>
              <a:rPr lang="sv-SE" dirty="0" err="1">
                <a:solidFill>
                  <a:schemeClr val="bg1"/>
                </a:solidFill>
                <a:highlight>
                  <a:srgbClr val="000080"/>
                </a:highlight>
              </a:rPr>
              <a:t>Syrah</a:t>
            </a:r>
            <a:endParaRPr lang="sv-SE" dirty="0">
              <a:solidFill>
                <a:schemeClr val="bg1"/>
              </a:solidFill>
              <a:highlight>
                <a:srgbClr val="000080"/>
              </a:highlight>
            </a:endParaRPr>
          </a:p>
        </p:txBody>
      </p:sp>
      <p:sp>
        <p:nvSpPr>
          <p:cNvPr id="2" name="Rektangel 1">
            <a:extLst>
              <a:ext uri="{FF2B5EF4-FFF2-40B4-BE49-F238E27FC236}">
                <a16:creationId xmlns:a16="http://schemas.microsoft.com/office/drawing/2014/main" id="{E128276E-C12B-B23D-FCEB-2662D04015E3}"/>
              </a:ext>
            </a:extLst>
          </p:cNvPr>
          <p:cNvSpPr/>
          <p:nvPr/>
        </p:nvSpPr>
        <p:spPr>
          <a:xfrm>
            <a:off x="9361714" y="0"/>
            <a:ext cx="2830286" cy="6858000"/>
          </a:xfrm>
          <a:prstGeom prst="rect">
            <a:avLst/>
          </a:prstGeom>
          <a:solidFill>
            <a:schemeClr val="tx2">
              <a:lumMod val="25000"/>
              <a:lumOff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499CE106-26E1-FAE9-E513-DF384013C9D2}"/>
              </a:ext>
            </a:extLst>
          </p:cNvPr>
          <p:cNvSpPr txBox="1"/>
          <p:nvPr/>
        </p:nvSpPr>
        <p:spPr>
          <a:xfrm>
            <a:off x="9387113" y="1410711"/>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Historia</a:t>
            </a:r>
          </a:p>
        </p:txBody>
      </p:sp>
      <p:sp>
        <p:nvSpPr>
          <p:cNvPr id="6" name="textruta 5">
            <a:extLst>
              <a:ext uri="{FF2B5EF4-FFF2-40B4-BE49-F238E27FC236}">
                <a16:creationId xmlns:a16="http://schemas.microsoft.com/office/drawing/2014/main" id="{08385333-601D-1D99-898E-03DAE83F3BFA}"/>
              </a:ext>
            </a:extLst>
          </p:cNvPr>
          <p:cNvSpPr txBox="1"/>
          <p:nvPr/>
        </p:nvSpPr>
        <p:spPr>
          <a:xfrm>
            <a:off x="-163284" y="347649"/>
            <a:ext cx="5119913" cy="1107996"/>
          </a:xfrm>
          <a:prstGeom prst="rect">
            <a:avLst/>
          </a:prstGeom>
          <a:noFill/>
        </p:spPr>
        <p:txBody>
          <a:bodyPr wrap="square" rtlCol="0">
            <a:spAutoFit/>
          </a:bodyPr>
          <a:lstStyle/>
          <a:p>
            <a:pPr algn="ctr"/>
            <a:r>
              <a:rPr lang="sv-SE" sz="6600" dirty="0">
                <a:solidFill>
                  <a:schemeClr val="bg1"/>
                </a:solidFill>
                <a:latin typeface="Biome" panose="020B0503030204020804" pitchFamily="34" charset="0"/>
                <a:cs typeface="Biome" panose="020B0503030204020804" pitchFamily="34" charset="0"/>
              </a:rPr>
              <a:t>Druvor</a:t>
            </a:r>
          </a:p>
        </p:txBody>
      </p:sp>
      <p:sp>
        <p:nvSpPr>
          <p:cNvPr id="7" name="textruta 6">
            <a:extLst>
              <a:ext uri="{FF2B5EF4-FFF2-40B4-BE49-F238E27FC236}">
                <a16:creationId xmlns:a16="http://schemas.microsoft.com/office/drawing/2014/main" id="{B15C9A43-FAD3-DB80-2365-172E0A6854D4}"/>
              </a:ext>
            </a:extLst>
          </p:cNvPr>
          <p:cNvSpPr txBox="1"/>
          <p:nvPr/>
        </p:nvSpPr>
        <p:spPr>
          <a:xfrm>
            <a:off x="9387115" y="4050135"/>
            <a:ext cx="2830285" cy="523220"/>
          </a:xfrm>
          <a:prstGeom prst="rect">
            <a:avLst/>
          </a:prstGeom>
          <a:noFill/>
        </p:spPr>
        <p:txBody>
          <a:bodyPr wrap="square" rtlCol="0">
            <a:spAutoFit/>
          </a:bodyPr>
          <a:lstStyle/>
          <a:p>
            <a:pPr algn="ctr"/>
            <a:r>
              <a:rPr lang="sv-SE" sz="2800" dirty="0" err="1">
                <a:solidFill>
                  <a:schemeClr val="tx2"/>
                </a:solidFill>
                <a:latin typeface="Biome" panose="020B0503030204020804" pitchFamily="34" charset="0"/>
                <a:cs typeface="Biome" panose="020B0503030204020804" pitchFamily="34" charset="0"/>
              </a:rPr>
              <a:t>Terroir</a:t>
            </a:r>
            <a:endParaRPr lang="sv-SE" dirty="0">
              <a:solidFill>
                <a:schemeClr val="tx2"/>
              </a:solidFill>
              <a:latin typeface="Biome" panose="020B0503030204020804" pitchFamily="34" charset="0"/>
              <a:cs typeface="Biome" panose="020B0503030204020804" pitchFamily="34" charset="0"/>
            </a:endParaRPr>
          </a:p>
        </p:txBody>
      </p:sp>
      <p:sp>
        <p:nvSpPr>
          <p:cNvPr id="8" name="textruta 7">
            <a:extLst>
              <a:ext uri="{FF2B5EF4-FFF2-40B4-BE49-F238E27FC236}">
                <a16:creationId xmlns:a16="http://schemas.microsoft.com/office/drawing/2014/main" id="{11C12537-3F3F-A844-6B09-ED279F3F632B}"/>
              </a:ext>
            </a:extLst>
          </p:cNvPr>
          <p:cNvSpPr txBox="1"/>
          <p:nvPr/>
        </p:nvSpPr>
        <p:spPr>
          <a:xfrm>
            <a:off x="9387113" y="443746"/>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Detta vin</a:t>
            </a:r>
          </a:p>
        </p:txBody>
      </p:sp>
      <p:sp>
        <p:nvSpPr>
          <p:cNvPr id="10" name="textruta 9">
            <a:extLst>
              <a:ext uri="{FF2B5EF4-FFF2-40B4-BE49-F238E27FC236}">
                <a16:creationId xmlns:a16="http://schemas.microsoft.com/office/drawing/2014/main" id="{E98DAB02-8407-D422-A2FC-D19CEE8BE969}"/>
              </a:ext>
            </a:extLst>
          </p:cNvPr>
          <p:cNvSpPr txBox="1"/>
          <p:nvPr/>
        </p:nvSpPr>
        <p:spPr>
          <a:xfrm>
            <a:off x="9361712" y="3195694"/>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Stil</a:t>
            </a:r>
            <a:endParaRPr lang="sv-SE" dirty="0">
              <a:solidFill>
                <a:schemeClr val="tx2"/>
              </a:solidFill>
              <a:latin typeface="Biome" panose="020B0503030204020804" pitchFamily="34" charset="0"/>
              <a:cs typeface="Biome" panose="020B0503030204020804" pitchFamily="34" charset="0"/>
            </a:endParaRPr>
          </a:p>
        </p:txBody>
      </p:sp>
      <p:sp>
        <p:nvSpPr>
          <p:cNvPr id="11" name="textruta 10">
            <a:extLst>
              <a:ext uri="{FF2B5EF4-FFF2-40B4-BE49-F238E27FC236}">
                <a16:creationId xmlns:a16="http://schemas.microsoft.com/office/drawing/2014/main" id="{2A1D4295-FC46-A14D-5E1B-BE8498329F28}"/>
              </a:ext>
            </a:extLst>
          </p:cNvPr>
          <p:cNvSpPr txBox="1"/>
          <p:nvPr/>
        </p:nvSpPr>
        <p:spPr>
          <a:xfrm>
            <a:off x="9336313" y="4904576"/>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Upplevelse</a:t>
            </a:r>
            <a:endParaRPr lang="sv-SE" dirty="0">
              <a:solidFill>
                <a:schemeClr val="tx2"/>
              </a:solidFill>
              <a:latin typeface="Biome" panose="020B0503030204020804" pitchFamily="34" charset="0"/>
              <a:cs typeface="Biome" panose="020B0503030204020804" pitchFamily="34" charset="0"/>
            </a:endParaRPr>
          </a:p>
        </p:txBody>
      </p:sp>
      <p:sp>
        <p:nvSpPr>
          <p:cNvPr id="12" name="textruta 11">
            <a:extLst>
              <a:ext uri="{FF2B5EF4-FFF2-40B4-BE49-F238E27FC236}">
                <a16:creationId xmlns:a16="http://schemas.microsoft.com/office/drawing/2014/main" id="{D7E461A4-9708-9EE4-DE95-FC2A74A7FB6D}"/>
              </a:ext>
            </a:extLst>
          </p:cNvPr>
          <p:cNvSpPr txBox="1"/>
          <p:nvPr/>
        </p:nvSpPr>
        <p:spPr>
          <a:xfrm>
            <a:off x="9387115" y="5816819"/>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Avslutande</a:t>
            </a:r>
            <a:endParaRPr lang="sv-SE" dirty="0">
              <a:solidFill>
                <a:schemeClr val="tx2"/>
              </a:solidFill>
              <a:latin typeface="Biome" panose="020B0503030204020804" pitchFamily="34" charset="0"/>
              <a:cs typeface="Biome" panose="020B0503030204020804" pitchFamily="34" charset="0"/>
            </a:endParaRPr>
          </a:p>
        </p:txBody>
      </p:sp>
      <p:sp>
        <p:nvSpPr>
          <p:cNvPr id="3" name="textruta 2">
            <a:extLst>
              <a:ext uri="{FF2B5EF4-FFF2-40B4-BE49-F238E27FC236}">
                <a16:creationId xmlns:a16="http://schemas.microsoft.com/office/drawing/2014/main" id="{556F63E3-2B26-EBBA-2706-2E08C0D021CB}"/>
              </a:ext>
            </a:extLst>
          </p:cNvPr>
          <p:cNvSpPr txBox="1"/>
          <p:nvPr/>
        </p:nvSpPr>
        <p:spPr>
          <a:xfrm>
            <a:off x="4615316" y="587346"/>
            <a:ext cx="2189842" cy="954107"/>
          </a:xfrm>
          <a:prstGeom prst="rect">
            <a:avLst/>
          </a:prstGeom>
          <a:noFill/>
        </p:spPr>
        <p:txBody>
          <a:bodyPr wrap="square" rtlCol="0">
            <a:spAutoFit/>
          </a:bodyPr>
          <a:lstStyle/>
          <a:p>
            <a:pPr algn="ctr"/>
            <a:r>
              <a:rPr lang="sv-SE" sz="2800" dirty="0">
                <a:solidFill>
                  <a:schemeClr val="bg1"/>
                </a:solidFill>
                <a:highlight>
                  <a:srgbClr val="008000"/>
                </a:highlight>
              </a:rPr>
              <a:t>Gröna: 55%</a:t>
            </a:r>
          </a:p>
          <a:p>
            <a:pPr algn="ctr"/>
            <a:r>
              <a:rPr lang="sv-SE" sz="2800" dirty="0">
                <a:solidFill>
                  <a:schemeClr val="bg1"/>
                </a:solidFill>
                <a:highlight>
                  <a:srgbClr val="000080"/>
                </a:highlight>
              </a:rPr>
              <a:t>Blå: 45%</a:t>
            </a:r>
          </a:p>
        </p:txBody>
      </p:sp>
      <p:sp>
        <p:nvSpPr>
          <p:cNvPr id="14" name="textruta 13">
            <a:extLst>
              <a:ext uri="{FF2B5EF4-FFF2-40B4-BE49-F238E27FC236}">
                <a16:creationId xmlns:a16="http://schemas.microsoft.com/office/drawing/2014/main" id="{76C242F3-E682-5D7A-96DE-01D92FFBEF4F}"/>
              </a:ext>
            </a:extLst>
          </p:cNvPr>
          <p:cNvSpPr txBox="1"/>
          <p:nvPr/>
        </p:nvSpPr>
        <p:spPr>
          <a:xfrm>
            <a:off x="7129914" y="587346"/>
            <a:ext cx="1997757" cy="954107"/>
          </a:xfrm>
          <a:prstGeom prst="rect">
            <a:avLst/>
          </a:prstGeom>
          <a:noFill/>
        </p:spPr>
        <p:txBody>
          <a:bodyPr wrap="square" rtlCol="0">
            <a:spAutoFit/>
          </a:bodyPr>
          <a:lstStyle/>
          <a:p>
            <a:pPr algn="ctr"/>
            <a:r>
              <a:rPr lang="sv-SE" sz="2800" dirty="0">
                <a:solidFill>
                  <a:schemeClr val="bg1"/>
                </a:solidFill>
                <a:highlight>
                  <a:srgbClr val="008000"/>
                </a:highlight>
              </a:rPr>
              <a:t>Gröna: 40%</a:t>
            </a:r>
          </a:p>
          <a:p>
            <a:pPr algn="ctr"/>
            <a:r>
              <a:rPr lang="sv-SE" sz="2800" dirty="0">
                <a:solidFill>
                  <a:schemeClr val="bg1"/>
                </a:solidFill>
                <a:highlight>
                  <a:srgbClr val="000080"/>
                </a:highlight>
              </a:rPr>
              <a:t>Blå: 60%</a:t>
            </a:r>
          </a:p>
        </p:txBody>
      </p:sp>
      <p:sp>
        <p:nvSpPr>
          <p:cNvPr id="16" name="textruta 15">
            <a:extLst>
              <a:ext uri="{FF2B5EF4-FFF2-40B4-BE49-F238E27FC236}">
                <a16:creationId xmlns:a16="http://schemas.microsoft.com/office/drawing/2014/main" id="{F115EF52-A1BD-E96D-8AC5-A0CE7A2AAAD8}"/>
              </a:ext>
            </a:extLst>
          </p:cNvPr>
          <p:cNvSpPr txBox="1"/>
          <p:nvPr/>
        </p:nvSpPr>
        <p:spPr>
          <a:xfrm>
            <a:off x="5290457" y="98720"/>
            <a:ext cx="1255486" cy="584775"/>
          </a:xfrm>
          <a:prstGeom prst="rect">
            <a:avLst/>
          </a:prstGeom>
          <a:noFill/>
        </p:spPr>
        <p:txBody>
          <a:bodyPr wrap="square" rtlCol="0">
            <a:spAutoFit/>
          </a:bodyPr>
          <a:lstStyle/>
          <a:p>
            <a:r>
              <a:rPr lang="sv-SE" sz="3200" dirty="0">
                <a:solidFill>
                  <a:schemeClr val="bg1"/>
                </a:solidFill>
                <a:latin typeface="Biome" panose="020B0503030204020804" pitchFamily="34" charset="0"/>
                <a:cs typeface="Biome" panose="020B0503030204020804" pitchFamily="34" charset="0"/>
              </a:rPr>
              <a:t>SA:</a:t>
            </a:r>
          </a:p>
        </p:txBody>
      </p:sp>
      <p:sp>
        <p:nvSpPr>
          <p:cNvPr id="17" name="textruta 16">
            <a:extLst>
              <a:ext uri="{FF2B5EF4-FFF2-40B4-BE49-F238E27FC236}">
                <a16:creationId xmlns:a16="http://schemas.microsoft.com/office/drawing/2014/main" id="{27DF19D3-DD80-B553-31C6-7D8CF968F3CC}"/>
              </a:ext>
            </a:extLst>
          </p:cNvPr>
          <p:cNvSpPr txBox="1"/>
          <p:nvPr/>
        </p:nvSpPr>
        <p:spPr>
          <a:xfrm>
            <a:off x="7714342" y="120581"/>
            <a:ext cx="1255486" cy="584775"/>
          </a:xfrm>
          <a:prstGeom prst="rect">
            <a:avLst/>
          </a:prstGeom>
          <a:noFill/>
        </p:spPr>
        <p:txBody>
          <a:bodyPr wrap="square" rtlCol="0">
            <a:spAutoFit/>
          </a:bodyPr>
          <a:lstStyle/>
          <a:p>
            <a:r>
              <a:rPr lang="sv-SE" sz="3200" dirty="0">
                <a:solidFill>
                  <a:schemeClr val="bg1"/>
                </a:solidFill>
                <a:latin typeface="Biome" panose="020B0503030204020804" pitchFamily="34" charset="0"/>
                <a:cs typeface="Biome" panose="020B0503030204020804" pitchFamily="34" charset="0"/>
              </a:rPr>
              <a:t>SB:</a:t>
            </a:r>
          </a:p>
        </p:txBody>
      </p:sp>
      <p:sp>
        <p:nvSpPr>
          <p:cNvPr id="18" name="Platshållare för innehåll 4">
            <a:extLst>
              <a:ext uri="{FF2B5EF4-FFF2-40B4-BE49-F238E27FC236}">
                <a16:creationId xmlns:a16="http://schemas.microsoft.com/office/drawing/2014/main" id="{CB198791-6E1F-FED6-F9F1-9749144A6DB6}"/>
              </a:ext>
            </a:extLst>
          </p:cNvPr>
          <p:cNvSpPr txBox="1">
            <a:spLocks/>
          </p:cNvSpPr>
          <p:nvPr/>
        </p:nvSpPr>
        <p:spPr>
          <a:xfrm>
            <a:off x="4002314" y="2304443"/>
            <a:ext cx="38317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sv-SE" dirty="0" err="1">
                <a:solidFill>
                  <a:schemeClr val="bg1"/>
                </a:solidFill>
                <a:highlight>
                  <a:srgbClr val="008000"/>
                </a:highlight>
              </a:rPr>
              <a:t>Chenin</a:t>
            </a:r>
            <a:r>
              <a:rPr lang="sv-SE" dirty="0">
                <a:solidFill>
                  <a:schemeClr val="bg1"/>
                </a:solidFill>
                <a:highlight>
                  <a:srgbClr val="008000"/>
                </a:highlight>
              </a:rPr>
              <a:t> </a:t>
            </a:r>
            <a:r>
              <a:rPr lang="sv-SE" dirty="0" err="1">
                <a:solidFill>
                  <a:schemeClr val="bg1"/>
                </a:solidFill>
                <a:highlight>
                  <a:srgbClr val="008000"/>
                </a:highlight>
              </a:rPr>
              <a:t>Clanc</a:t>
            </a:r>
            <a:endParaRPr lang="sv-SE" dirty="0">
              <a:solidFill>
                <a:schemeClr val="bg1"/>
              </a:solidFill>
              <a:highlight>
                <a:srgbClr val="008000"/>
              </a:highlight>
            </a:endParaRPr>
          </a:p>
          <a:p>
            <a:pPr marL="0" indent="0" algn="r">
              <a:buNone/>
            </a:pPr>
            <a:endParaRPr lang="sv-SE" dirty="0">
              <a:solidFill>
                <a:schemeClr val="bg1"/>
              </a:solidFill>
              <a:highlight>
                <a:srgbClr val="008000"/>
              </a:highlight>
            </a:endParaRPr>
          </a:p>
          <a:p>
            <a:pPr marL="0" indent="0" algn="r">
              <a:buNone/>
            </a:pPr>
            <a:endParaRPr lang="sv-SE" dirty="0">
              <a:solidFill>
                <a:schemeClr val="bg1"/>
              </a:solidFill>
              <a:highlight>
                <a:srgbClr val="008000"/>
              </a:highlight>
            </a:endParaRPr>
          </a:p>
          <a:p>
            <a:pPr marL="0" indent="0" algn="r">
              <a:buNone/>
            </a:pPr>
            <a:r>
              <a:rPr lang="sv-SE" dirty="0">
                <a:solidFill>
                  <a:schemeClr val="bg1"/>
                </a:solidFill>
                <a:highlight>
                  <a:srgbClr val="008000"/>
                </a:highlight>
              </a:rPr>
              <a:t>Chardonnay</a:t>
            </a:r>
          </a:p>
          <a:p>
            <a:pPr marL="0" indent="0" algn="r">
              <a:buNone/>
            </a:pPr>
            <a:endParaRPr lang="sv-SE" dirty="0">
              <a:solidFill>
                <a:schemeClr val="bg1"/>
              </a:solidFill>
              <a:highlight>
                <a:srgbClr val="008000"/>
              </a:highlight>
            </a:endParaRPr>
          </a:p>
          <a:p>
            <a:pPr marL="0" indent="0" algn="r">
              <a:buNone/>
            </a:pPr>
            <a:endParaRPr lang="sv-SE" dirty="0">
              <a:solidFill>
                <a:schemeClr val="bg1"/>
              </a:solidFill>
              <a:highlight>
                <a:srgbClr val="008000"/>
              </a:highlight>
            </a:endParaRPr>
          </a:p>
          <a:p>
            <a:pPr marL="0" indent="0" algn="r">
              <a:buNone/>
            </a:pPr>
            <a:r>
              <a:rPr lang="sv-SE" dirty="0">
                <a:solidFill>
                  <a:schemeClr val="bg1"/>
                </a:solidFill>
                <a:highlight>
                  <a:srgbClr val="008000"/>
                </a:highlight>
              </a:rPr>
              <a:t>Sauvignon Blanc</a:t>
            </a:r>
          </a:p>
        </p:txBody>
      </p:sp>
      <p:pic>
        <p:nvPicPr>
          <p:cNvPr id="3074" name="Picture 2" descr="Bästa cabernet sauvignon på Systembolaget - Bäst i test 2026 - Taysta">
            <a:extLst>
              <a:ext uri="{FF2B5EF4-FFF2-40B4-BE49-F238E27FC236}">
                <a16:creationId xmlns:a16="http://schemas.microsoft.com/office/drawing/2014/main" id="{BD4AFA30-AC27-2249-55C4-FFABBC689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89" y="1499948"/>
            <a:ext cx="1070420" cy="13521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notage - DinVinguide">
            <a:extLst>
              <a:ext uri="{FF2B5EF4-FFF2-40B4-BE49-F238E27FC236}">
                <a16:creationId xmlns:a16="http://schemas.microsoft.com/office/drawing/2014/main" id="{694D3851-7DF0-CCE7-D59B-B7BB07E10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289" y="2872896"/>
            <a:ext cx="1053798" cy="12645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erlot - DinVinguide">
            <a:extLst>
              <a:ext uri="{FF2B5EF4-FFF2-40B4-BE49-F238E27FC236}">
                <a16:creationId xmlns:a16="http://schemas.microsoft.com/office/drawing/2014/main" id="{0B79393F-194A-4373-3D25-B2AB3BFB89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8" y="4250056"/>
            <a:ext cx="738146" cy="1107996"/>
          </a:xfrm>
          <a:prstGeom prst="rect">
            <a:avLst/>
          </a:prstGeom>
          <a:noFill/>
          <a:extLst>
            <a:ext uri="{909E8E84-426E-40DD-AFC4-6F175D3DCCD1}">
              <a14:hiddenFill xmlns:a14="http://schemas.microsoft.com/office/drawing/2010/main">
                <a:solidFill>
                  <a:srgbClr val="FFFFFF"/>
                </a:solidFill>
              </a14:hiddenFill>
            </a:ext>
          </a:extLst>
        </p:spPr>
      </p:pic>
      <p:sp>
        <p:nvSpPr>
          <p:cNvPr id="19" name="Rektangel 18">
            <a:extLst>
              <a:ext uri="{FF2B5EF4-FFF2-40B4-BE49-F238E27FC236}">
                <a16:creationId xmlns:a16="http://schemas.microsoft.com/office/drawing/2014/main" id="{082A0763-4CD3-5ABC-449E-9F5585F75503}"/>
              </a:ext>
            </a:extLst>
          </p:cNvPr>
          <p:cNvSpPr/>
          <p:nvPr/>
        </p:nvSpPr>
        <p:spPr>
          <a:xfrm>
            <a:off x="1475308" y="1829239"/>
            <a:ext cx="75444" cy="4510800"/>
          </a:xfrm>
          <a:prstGeom prst="rect">
            <a:avLst/>
          </a:prstGeom>
          <a:solidFill>
            <a:srgbClr val="0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080" name="Picture 8" descr="Cabernet franc - DinVinguide">
            <a:extLst>
              <a:ext uri="{FF2B5EF4-FFF2-40B4-BE49-F238E27FC236}">
                <a16:creationId xmlns:a16="http://schemas.microsoft.com/office/drawing/2014/main" id="{0375F243-C776-2452-2B97-2B06C28A6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042" y="4250056"/>
            <a:ext cx="773944" cy="110799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hiraz - Lär dig mer i vår druvskola på Vinguiden.com">
            <a:extLst>
              <a:ext uri="{FF2B5EF4-FFF2-40B4-BE49-F238E27FC236}">
                <a16:creationId xmlns:a16="http://schemas.microsoft.com/office/drawing/2014/main" id="{27E93C42-FC14-74E9-7CAA-71FC26699C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312" y="5427796"/>
            <a:ext cx="1285837" cy="1285837"/>
          </a:xfrm>
          <a:prstGeom prst="rect">
            <a:avLst/>
          </a:prstGeom>
          <a:noFill/>
          <a:extLst>
            <a:ext uri="{909E8E84-426E-40DD-AFC4-6F175D3DCCD1}">
              <a14:hiddenFill xmlns:a14="http://schemas.microsoft.com/office/drawing/2010/main">
                <a:solidFill>
                  <a:srgbClr val="FFFFFF"/>
                </a:solidFill>
              </a14:hiddenFill>
            </a:ext>
          </a:extLst>
        </p:spPr>
      </p:pic>
      <p:sp>
        <p:nvSpPr>
          <p:cNvPr id="20" name="Rektangel 19">
            <a:extLst>
              <a:ext uri="{FF2B5EF4-FFF2-40B4-BE49-F238E27FC236}">
                <a16:creationId xmlns:a16="http://schemas.microsoft.com/office/drawing/2014/main" id="{123A76CB-0F11-11AF-241D-3EF6C196319D}"/>
              </a:ext>
            </a:extLst>
          </p:cNvPr>
          <p:cNvSpPr/>
          <p:nvPr/>
        </p:nvSpPr>
        <p:spPr>
          <a:xfrm>
            <a:off x="7733619" y="1759854"/>
            <a:ext cx="75444" cy="4510800"/>
          </a:xfrm>
          <a:prstGeom prst="rect">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084" name="Picture 12" descr="Chenin blanc - DinVinguide">
            <a:extLst>
              <a:ext uri="{FF2B5EF4-FFF2-40B4-BE49-F238E27FC236}">
                <a16:creationId xmlns:a16="http://schemas.microsoft.com/office/drawing/2014/main" id="{D8310010-A971-A6AC-206A-C21DE6FF37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8128" y="1773230"/>
            <a:ext cx="1072653" cy="143020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hardonnay - Lär dig mer i vår druvskola på Vinguiden.com">
            <a:extLst>
              <a:ext uri="{FF2B5EF4-FFF2-40B4-BE49-F238E27FC236}">
                <a16:creationId xmlns:a16="http://schemas.microsoft.com/office/drawing/2014/main" id="{7AE822FC-E40F-F126-7FB9-CB61F47345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4085" y="3457304"/>
            <a:ext cx="1447228" cy="144722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auvignon Blanc - Lär dig mer i vår druvskola på Vinguiden.com">
            <a:extLst>
              <a:ext uri="{FF2B5EF4-FFF2-40B4-BE49-F238E27FC236}">
                <a16:creationId xmlns:a16="http://schemas.microsoft.com/office/drawing/2014/main" id="{0F399FE3-2111-7070-23E6-FF8AAA5A701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457"/>
          <a:stretch>
            <a:fillRect/>
          </a:stretch>
        </p:blipFill>
        <p:spPr bwMode="auto">
          <a:xfrm>
            <a:off x="7889085" y="5037516"/>
            <a:ext cx="1319580" cy="161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1259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A7F34916-D752-1510-FF99-9AAD33779721}"/>
            </a:ext>
          </a:extLst>
        </p:cNvPr>
        <p:cNvGrpSpPr/>
        <p:nvPr/>
      </p:nvGrpSpPr>
      <p:grpSpPr>
        <a:xfrm>
          <a:off x="0" y="0"/>
          <a:ext cx="0" cy="0"/>
          <a:chOff x="0" y="0"/>
          <a:chExt cx="0" cy="0"/>
        </a:xfrm>
      </p:grpSpPr>
      <p:sp>
        <p:nvSpPr>
          <p:cNvPr id="2" name="Rektangel 1">
            <a:extLst>
              <a:ext uri="{FF2B5EF4-FFF2-40B4-BE49-F238E27FC236}">
                <a16:creationId xmlns:a16="http://schemas.microsoft.com/office/drawing/2014/main" id="{8F711BE5-3AC9-07E3-FA58-004A7FADF89C}"/>
              </a:ext>
            </a:extLst>
          </p:cNvPr>
          <p:cNvSpPr/>
          <p:nvPr/>
        </p:nvSpPr>
        <p:spPr>
          <a:xfrm>
            <a:off x="9361714" y="0"/>
            <a:ext cx="2830286" cy="6858000"/>
          </a:xfrm>
          <a:prstGeom prst="rect">
            <a:avLst/>
          </a:prstGeom>
          <a:solidFill>
            <a:schemeClr val="tx2">
              <a:lumMod val="25000"/>
              <a:lumOff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9EDC3368-548F-A4F1-D2A9-4A79BC8D657C}"/>
              </a:ext>
            </a:extLst>
          </p:cNvPr>
          <p:cNvSpPr txBox="1"/>
          <p:nvPr/>
        </p:nvSpPr>
        <p:spPr>
          <a:xfrm>
            <a:off x="9387113" y="1410711"/>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Historia</a:t>
            </a:r>
          </a:p>
        </p:txBody>
      </p:sp>
      <p:sp>
        <p:nvSpPr>
          <p:cNvPr id="6" name="textruta 5">
            <a:extLst>
              <a:ext uri="{FF2B5EF4-FFF2-40B4-BE49-F238E27FC236}">
                <a16:creationId xmlns:a16="http://schemas.microsoft.com/office/drawing/2014/main" id="{9CA0E88B-B30C-893D-8439-4A2E716F37F4}"/>
              </a:ext>
            </a:extLst>
          </p:cNvPr>
          <p:cNvSpPr txBox="1"/>
          <p:nvPr/>
        </p:nvSpPr>
        <p:spPr>
          <a:xfrm>
            <a:off x="9387113" y="2377676"/>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Druvor</a:t>
            </a:r>
          </a:p>
        </p:txBody>
      </p:sp>
      <p:sp>
        <p:nvSpPr>
          <p:cNvPr id="7" name="textruta 6">
            <a:extLst>
              <a:ext uri="{FF2B5EF4-FFF2-40B4-BE49-F238E27FC236}">
                <a16:creationId xmlns:a16="http://schemas.microsoft.com/office/drawing/2014/main" id="{CAF8154E-3BC0-67D0-306B-862D351DEA4C}"/>
              </a:ext>
            </a:extLst>
          </p:cNvPr>
          <p:cNvSpPr txBox="1"/>
          <p:nvPr/>
        </p:nvSpPr>
        <p:spPr>
          <a:xfrm>
            <a:off x="9387115" y="4050135"/>
            <a:ext cx="2830285" cy="523220"/>
          </a:xfrm>
          <a:prstGeom prst="rect">
            <a:avLst/>
          </a:prstGeom>
          <a:noFill/>
        </p:spPr>
        <p:txBody>
          <a:bodyPr wrap="square" rtlCol="0">
            <a:spAutoFit/>
          </a:bodyPr>
          <a:lstStyle/>
          <a:p>
            <a:pPr algn="ctr"/>
            <a:r>
              <a:rPr lang="sv-SE" sz="2800" dirty="0" err="1">
                <a:solidFill>
                  <a:schemeClr val="tx2"/>
                </a:solidFill>
                <a:latin typeface="Biome" panose="020B0503030204020804" pitchFamily="34" charset="0"/>
                <a:cs typeface="Biome" panose="020B0503030204020804" pitchFamily="34" charset="0"/>
              </a:rPr>
              <a:t>Terroir</a:t>
            </a:r>
            <a:endParaRPr lang="sv-SE" dirty="0">
              <a:solidFill>
                <a:schemeClr val="tx2"/>
              </a:solidFill>
              <a:latin typeface="Biome" panose="020B0503030204020804" pitchFamily="34" charset="0"/>
              <a:cs typeface="Biome" panose="020B0503030204020804" pitchFamily="34" charset="0"/>
            </a:endParaRPr>
          </a:p>
        </p:txBody>
      </p:sp>
      <p:sp>
        <p:nvSpPr>
          <p:cNvPr id="8" name="textruta 7">
            <a:extLst>
              <a:ext uri="{FF2B5EF4-FFF2-40B4-BE49-F238E27FC236}">
                <a16:creationId xmlns:a16="http://schemas.microsoft.com/office/drawing/2014/main" id="{0EF0231F-7418-5342-72D9-F36D03FD3312}"/>
              </a:ext>
            </a:extLst>
          </p:cNvPr>
          <p:cNvSpPr txBox="1"/>
          <p:nvPr/>
        </p:nvSpPr>
        <p:spPr>
          <a:xfrm>
            <a:off x="9387113" y="443746"/>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Detta vin</a:t>
            </a:r>
          </a:p>
        </p:txBody>
      </p:sp>
      <p:sp>
        <p:nvSpPr>
          <p:cNvPr id="10" name="textruta 9">
            <a:extLst>
              <a:ext uri="{FF2B5EF4-FFF2-40B4-BE49-F238E27FC236}">
                <a16:creationId xmlns:a16="http://schemas.microsoft.com/office/drawing/2014/main" id="{9C1ED345-C2EA-055B-5AAD-2E1929BF0915}"/>
              </a:ext>
            </a:extLst>
          </p:cNvPr>
          <p:cNvSpPr txBox="1"/>
          <p:nvPr/>
        </p:nvSpPr>
        <p:spPr>
          <a:xfrm>
            <a:off x="-72570" y="302715"/>
            <a:ext cx="4985654" cy="1107996"/>
          </a:xfrm>
          <a:prstGeom prst="rect">
            <a:avLst/>
          </a:prstGeom>
          <a:noFill/>
        </p:spPr>
        <p:txBody>
          <a:bodyPr wrap="square" rtlCol="0">
            <a:spAutoFit/>
          </a:bodyPr>
          <a:lstStyle/>
          <a:p>
            <a:pPr algn="ctr"/>
            <a:r>
              <a:rPr lang="sv-SE" sz="6600" dirty="0">
                <a:solidFill>
                  <a:schemeClr val="bg1"/>
                </a:solidFill>
                <a:latin typeface="Biome" panose="020B0503030204020804" pitchFamily="34" charset="0"/>
                <a:cs typeface="Biome" panose="020B0503030204020804" pitchFamily="34" charset="0"/>
              </a:rPr>
              <a:t>Stil</a:t>
            </a:r>
          </a:p>
        </p:txBody>
      </p:sp>
      <p:sp>
        <p:nvSpPr>
          <p:cNvPr id="11" name="textruta 10">
            <a:extLst>
              <a:ext uri="{FF2B5EF4-FFF2-40B4-BE49-F238E27FC236}">
                <a16:creationId xmlns:a16="http://schemas.microsoft.com/office/drawing/2014/main" id="{AA83E03B-B848-AC20-7024-CCEBCB799C0C}"/>
              </a:ext>
            </a:extLst>
          </p:cNvPr>
          <p:cNvSpPr txBox="1"/>
          <p:nvPr/>
        </p:nvSpPr>
        <p:spPr>
          <a:xfrm>
            <a:off x="9336313" y="4904576"/>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Upplevelse</a:t>
            </a:r>
            <a:endParaRPr lang="sv-SE" dirty="0">
              <a:solidFill>
                <a:schemeClr val="tx2"/>
              </a:solidFill>
              <a:latin typeface="Biome" panose="020B0503030204020804" pitchFamily="34" charset="0"/>
              <a:cs typeface="Biome" panose="020B0503030204020804" pitchFamily="34" charset="0"/>
            </a:endParaRPr>
          </a:p>
        </p:txBody>
      </p:sp>
      <p:sp>
        <p:nvSpPr>
          <p:cNvPr id="12" name="textruta 11">
            <a:extLst>
              <a:ext uri="{FF2B5EF4-FFF2-40B4-BE49-F238E27FC236}">
                <a16:creationId xmlns:a16="http://schemas.microsoft.com/office/drawing/2014/main" id="{AB993AD2-6E13-E772-5F23-9B263CB4C29F}"/>
              </a:ext>
            </a:extLst>
          </p:cNvPr>
          <p:cNvSpPr txBox="1"/>
          <p:nvPr/>
        </p:nvSpPr>
        <p:spPr>
          <a:xfrm>
            <a:off x="9387115" y="5816819"/>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Avslutande</a:t>
            </a:r>
            <a:endParaRPr lang="sv-SE" dirty="0">
              <a:solidFill>
                <a:schemeClr val="tx2"/>
              </a:solidFill>
              <a:latin typeface="Biome" panose="020B0503030204020804" pitchFamily="34" charset="0"/>
              <a:cs typeface="Biome" panose="020B0503030204020804" pitchFamily="34" charset="0"/>
            </a:endParaRPr>
          </a:p>
        </p:txBody>
      </p:sp>
      <p:sp>
        <p:nvSpPr>
          <p:cNvPr id="15" name="Platshållare för innehåll 4">
            <a:extLst>
              <a:ext uri="{FF2B5EF4-FFF2-40B4-BE49-F238E27FC236}">
                <a16:creationId xmlns:a16="http://schemas.microsoft.com/office/drawing/2014/main" id="{0A3955D0-340D-14C4-3390-E26C5AF4E3D2}"/>
              </a:ext>
            </a:extLst>
          </p:cNvPr>
          <p:cNvSpPr>
            <a:spLocks noGrp="1"/>
          </p:cNvSpPr>
          <p:nvPr>
            <p:ph idx="1"/>
          </p:nvPr>
        </p:nvSpPr>
        <p:spPr>
          <a:xfrm>
            <a:off x="126997" y="1594523"/>
            <a:ext cx="5936343" cy="4745516"/>
          </a:xfrm>
        </p:spPr>
        <p:txBody>
          <a:bodyPr>
            <a:normAutofit fontScale="70000" lnSpcReduction="20000"/>
          </a:bodyPr>
          <a:lstStyle/>
          <a:p>
            <a:r>
              <a:rPr lang="sv-SE" dirty="0">
                <a:solidFill>
                  <a:schemeClr val="bg1"/>
                </a:solidFill>
              </a:rPr>
              <a:t>Det är Nya Världen med tydliga inslag från Gamla världen </a:t>
            </a:r>
            <a:r>
              <a:rPr lang="sv-SE" dirty="0" err="1">
                <a:solidFill>
                  <a:schemeClr val="bg1"/>
                </a:solidFill>
              </a:rPr>
              <a:t>pga</a:t>
            </a:r>
            <a:r>
              <a:rPr lang="sv-SE" dirty="0">
                <a:solidFill>
                  <a:schemeClr val="bg1"/>
                </a:solidFill>
              </a:rPr>
              <a:t> invandringen och övertaget från franska vinmakare.</a:t>
            </a:r>
          </a:p>
          <a:p>
            <a:endParaRPr lang="sv-SE" dirty="0">
              <a:solidFill>
                <a:schemeClr val="bg1"/>
              </a:solidFill>
            </a:endParaRPr>
          </a:p>
          <a:p>
            <a:r>
              <a:rPr lang="sv-SE" dirty="0" err="1">
                <a:solidFill>
                  <a:schemeClr val="bg1"/>
                </a:solidFill>
              </a:rPr>
              <a:t>Stellenbosch</a:t>
            </a:r>
            <a:r>
              <a:rPr lang="sv-SE" dirty="0">
                <a:solidFill>
                  <a:schemeClr val="bg1"/>
                </a:solidFill>
              </a:rPr>
              <a:t> kombinerar Nya världens fruktmognad med Gamla världens struktur. Resultatet är kraftfulla men balanserade viner, ofta ekfatslagrade och byggda för lagring snarare än snabb konsumtion.</a:t>
            </a:r>
          </a:p>
          <a:p>
            <a:endParaRPr lang="sv-SE" dirty="0">
              <a:solidFill>
                <a:schemeClr val="bg1"/>
              </a:solidFill>
            </a:endParaRPr>
          </a:p>
          <a:p>
            <a:r>
              <a:rPr lang="sv-SE" dirty="0">
                <a:solidFill>
                  <a:schemeClr val="bg1"/>
                </a:solidFill>
              </a:rPr>
              <a:t>Kombinationen av Varmt medelhavsklimat, Svalkande havsbris från Atlanten, Stora variationer i höjd och jordmånger </a:t>
            </a:r>
            <a:r>
              <a:rPr lang="sv-SE" dirty="0">
                <a:solidFill>
                  <a:schemeClr val="bg1"/>
                </a:solidFill>
                <a:sym typeface="Wingdings" panose="05000000000000000000" pitchFamily="2" charset="2"/>
              </a:rPr>
              <a:t></a:t>
            </a:r>
            <a:r>
              <a:rPr lang="sv-SE" dirty="0">
                <a:solidFill>
                  <a:schemeClr val="bg1"/>
                </a:solidFill>
              </a:rPr>
              <a:t> lång mognad och bevarad syra. </a:t>
            </a:r>
          </a:p>
          <a:p>
            <a:endParaRPr lang="sv-SE" dirty="0">
              <a:solidFill>
                <a:schemeClr val="bg1"/>
              </a:solidFill>
            </a:endParaRPr>
          </a:p>
          <a:p>
            <a:r>
              <a:rPr lang="sv-SE" dirty="0">
                <a:solidFill>
                  <a:schemeClr val="bg1"/>
                </a:solidFill>
              </a:rPr>
              <a:t>Resultatet blir viner med både kraft (Nya världen) och ryggrad (Gamla världen).</a:t>
            </a:r>
          </a:p>
        </p:txBody>
      </p:sp>
      <p:pic>
        <p:nvPicPr>
          <p:cNvPr id="4098" name="Picture 2" descr="The Difference Between Old World and New World Wines - ABC Fine Wine &amp;  Spirits">
            <a:extLst>
              <a:ext uri="{FF2B5EF4-FFF2-40B4-BE49-F238E27FC236}">
                <a16:creationId xmlns:a16="http://schemas.microsoft.com/office/drawing/2014/main" id="{04311D2E-704C-2204-EABA-A6E23AEB0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742" y="171682"/>
            <a:ext cx="3247571" cy="32475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tellenbosch Wine Regions | Wine Enthusiast">
            <a:extLst>
              <a:ext uri="{FF2B5EF4-FFF2-40B4-BE49-F238E27FC236}">
                <a16:creationId xmlns:a16="http://schemas.microsoft.com/office/drawing/2014/main" id="{F473388F-3198-DA62-0320-9962ECECCC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59" r="10068"/>
          <a:stretch>
            <a:fillRect/>
          </a:stretch>
        </p:blipFill>
        <p:spPr bwMode="auto">
          <a:xfrm>
            <a:off x="6096000" y="3550077"/>
            <a:ext cx="3240313" cy="303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29767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522AB3E4-6DAC-20F7-D338-0868D0869AB0}"/>
            </a:ext>
          </a:extLst>
        </p:cNvPr>
        <p:cNvGrpSpPr/>
        <p:nvPr/>
      </p:nvGrpSpPr>
      <p:grpSpPr>
        <a:xfrm>
          <a:off x="0" y="0"/>
          <a:ext cx="0" cy="0"/>
          <a:chOff x="0" y="0"/>
          <a:chExt cx="0" cy="0"/>
        </a:xfrm>
      </p:grpSpPr>
      <p:sp>
        <p:nvSpPr>
          <p:cNvPr id="2" name="Rektangel 1">
            <a:extLst>
              <a:ext uri="{FF2B5EF4-FFF2-40B4-BE49-F238E27FC236}">
                <a16:creationId xmlns:a16="http://schemas.microsoft.com/office/drawing/2014/main" id="{54154F9B-C175-E53B-49FB-9DC64B49ACEA}"/>
              </a:ext>
            </a:extLst>
          </p:cNvPr>
          <p:cNvSpPr/>
          <p:nvPr/>
        </p:nvSpPr>
        <p:spPr>
          <a:xfrm>
            <a:off x="9361714" y="0"/>
            <a:ext cx="2830286" cy="6858000"/>
          </a:xfrm>
          <a:prstGeom prst="rect">
            <a:avLst/>
          </a:prstGeom>
          <a:solidFill>
            <a:schemeClr val="tx2">
              <a:lumMod val="25000"/>
              <a:lumOff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40025F24-F2E2-033C-B571-51DC7792A76F}"/>
              </a:ext>
            </a:extLst>
          </p:cNvPr>
          <p:cNvSpPr txBox="1"/>
          <p:nvPr/>
        </p:nvSpPr>
        <p:spPr>
          <a:xfrm>
            <a:off x="9387113" y="1410711"/>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Historia</a:t>
            </a:r>
          </a:p>
        </p:txBody>
      </p:sp>
      <p:sp>
        <p:nvSpPr>
          <p:cNvPr id="6" name="textruta 5">
            <a:extLst>
              <a:ext uri="{FF2B5EF4-FFF2-40B4-BE49-F238E27FC236}">
                <a16:creationId xmlns:a16="http://schemas.microsoft.com/office/drawing/2014/main" id="{9CCE27E4-3B7E-E0ED-E7BE-6AA0E7A6FBF4}"/>
              </a:ext>
            </a:extLst>
          </p:cNvPr>
          <p:cNvSpPr txBox="1"/>
          <p:nvPr/>
        </p:nvSpPr>
        <p:spPr>
          <a:xfrm>
            <a:off x="9387113" y="2377676"/>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Druvor</a:t>
            </a:r>
          </a:p>
        </p:txBody>
      </p:sp>
      <p:sp>
        <p:nvSpPr>
          <p:cNvPr id="7" name="textruta 6">
            <a:extLst>
              <a:ext uri="{FF2B5EF4-FFF2-40B4-BE49-F238E27FC236}">
                <a16:creationId xmlns:a16="http://schemas.microsoft.com/office/drawing/2014/main" id="{95E5A82F-231A-FE37-1681-3C364E994F92}"/>
              </a:ext>
            </a:extLst>
          </p:cNvPr>
          <p:cNvSpPr txBox="1"/>
          <p:nvPr/>
        </p:nvSpPr>
        <p:spPr>
          <a:xfrm>
            <a:off x="661968" y="302715"/>
            <a:ext cx="3585567" cy="1107996"/>
          </a:xfrm>
          <a:prstGeom prst="rect">
            <a:avLst/>
          </a:prstGeom>
          <a:noFill/>
        </p:spPr>
        <p:txBody>
          <a:bodyPr wrap="square" rtlCol="0">
            <a:spAutoFit/>
          </a:bodyPr>
          <a:lstStyle/>
          <a:p>
            <a:pPr algn="ctr"/>
            <a:r>
              <a:rPr lang="sv-SE" sz="6600" dirty="0" err="1">
                <a:solidFill>
                  <a:schemeClr val="bg1"/>
                </a:solidFill>
                <a:latin typeface="Biome" panose="020B0503030204020804" pitchFamily="34" charset="0"/>
                <a:cs typeface="Biome" panose="020B0503030204020804" pitchFamily="34" charset="0"/>
              </a:rPr>
              <a:t>Terroir</a:t>
            </a:r>
            <a:endParaRPr lang="sv-SE" sz="6600" dirty="0">
              <a:solidFill>
                <a:schemeClr val="bg1"/>
              </a:solidFill>
              <a:latin typeface="Biome" panose="020B0503030204020804" pitchFamily="34" charset="0"/>
              <a:cs typeface="Biome" panose="020B0503030204020804" pitchFamily="34" charset="0"/>
            </a:endParaRPr>
          </a:p>
        </p:txBody>
      </p:sp>
      <p:sp>
        <p:nvSpPr>
          <p:cNvPr id="8" name="textruta 7">
            <a:extLst>
              <a:ext uri="{FF2B5EF4-FFF2-40B4-BE49-F238E27FC236}">
                <a16:creationId xmlns:a16="http://schemas.microsoft.com/office/drawing/2014/main" id="{60FD70A1-F681-F025-A3BC-03729BFEB18F}"/>
              </a:ext>
            </a:extLst>
          </p:cNvPr>
          <p:cNvSpPr txBox="1"/>
          <p:nvPr/>
        </p:nvSpPr>
        <p:spPr>
          <a:xfrm>
            <a:off x="9387113" y="443746"/>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Detta vin</a:t>
            </a:r>
          </a:p>
        </p:txBody>
      </p:sp>
      <p:sp>
        <p:nvSpPr>
          <p:cNvPr id="10" name="textruta 9">
            <a:extLst>
              <a:ext uri="{FF2B5EF4-FFF2-40B4-BE49-F238E27FC236}">
                <a16:creationId xmlns:a16="http://schemas.microsoft.com/office/drawing/2014/main" id="{378BF09F-D736-119C-58A7-A112A662266B}"/>
              </a:ext>
            </a:extLst>
          </p:cNvPr>
          <p:cNvSpPr txBox="1"/>
          <p:nvPr/>
        </p:nvSpPr>
        <p:spPr>
          <a:xfrm>
            <a:off x="9387112" y="3289918"/>
            <a:ext cx="27794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Stil</a:t>
            </a:r>
          </a:p>
        </p:txBody>
      </p:sp>
      <p:sp>
        <p:nvSpPr>
          <p:cNvPr id="11" name="textruta 10">
            <a:extLst>
              <a:ext uri="{FF2B5EF4-FFF2-40B4-BE49-F238E27FC236}">
                <a16:creationId xmlns:a16="http://schemas.microsoft.com/office/drawing/2014/main" id="{E632D3B0-9DCC-FB1A-A9FA-EB3AF7EC6613}"/>
              </a:ext>
            </a:extLst>
          </p:cNvPr>
          <p:cNvSpPr txBox="1"/>
          <p:nvPr/>
        </p:nvSpPr>
        <p:spPr>
          <a:xfrm>
            <a:off x="9336313" y="4904576"/>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Upplevelse</a:t>
            </a:r>
            <a:endParaRPr lang="sv-SE" dirty="0">
              <a:solidFill>
                <a:schemeClr val="tx2"/>
              </a:solidFill>
              <a:latin typeface="Biome" panose="020B0503030204020804" pitchFamily="34" charset="0"/>
              <a:cs typeface="Biome" panose="020B0503030204020804" pitchFamily="34" charset="0"/>
            </a:endParaRPr>
          </a:p>
        </p:txBody>
      </p:sp>
      <p:sp>
        <p:nvSpPr>
          <p:cNvPr id="12" name="textruta 11">
            <a:extLst>
              <a:ext uri="{FF2B5EF4-FFF2-40B4-BE49-F238E27FC236}">
                <a16:creationId xmlns:a16="http://schemas.microsoft.com/office/drawing/2014/main" id="{343FBB0A-4819-5AE0-8D1D-80363577E23E}"/>
              </a:ext>
            </a:extLst>
          </p:cNvPr>
          <p:cNvSpPr txBox="1"/>
          <p:nvPr/>
        </p:nvSpPr>
        <p:spPr>
          <a:xfrm>
            <a:off x="9387115" y="5816819"/>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Avslutande</a:t>
            </a:r>
            <a:endParaRPr lang="sv-SE" dirty="0">
              <a:solidFill>
                <a:schemeClr val="tx2"/>
              </a:solidFill>
              <a:latin typeface="Biome" panose="020B0503030204020804" pitchFamily="34" charset="0"/>
              <a:cs typeface="Biome" panose="020B0503030204020804" pitchFamily="34" charset="0"/>
            </a:endParaRPr>
          </a:p>
        </p:txBody>
      </p:sp>
      <p:sp>
        <p:nvSpPr>
          <p:cNvPr id="15" name="Platshållare för innehåll 4">
            <a:extLst>
              <a:ext uri="{FF2B5EF4-FFF2-40B4-BE49-F238E27FC236}">
                <a16:creationId xmlns:a16="http://schemas.microsoft.com/office/drawing/2014/main" id="{F0D37794-326D-EA75-91D5-26EBF0D252B2}"/>
              </a:ext>
            </a:extLst>
          </p:cNvPr>
          <p:cNvSpPr>
            <a:spLocks noGrp="1"/>
          </p:cNvSpPr>
          <p:nvPr>
            <p:ph idx="1"/>
          </p:nvPr>
        </p:nvSpPr>
        <p:spPr>
          <a:xfrm>
            <a:off x="3836453" y="1502617"/>
            <a:ext cx="5936343" cy="4745516"/>
          </a:xfrm>
        </p:spPr>
        <p:txBody>
          <a:bodyPr>
            <a:normAutofit/>
          </a:bodyPr>
          <a:lstStyle/>
          <a:p>
            <a:r>
              <a:rPr lang="sv-SE" dirty="0">
                <a:solidFill>
                  <a:schemeClr val="bg1"/>
                </a:solidFill>
              </a:rPr>
              <a:t>d</a:t>
            </a:r>
          </a:p>
        </p:txBody>
      </p:sp>
      <p:graphicFrame>
        <p:nvGraphicFramePr>
          <p:cNvPr id="3" name="Diagram 2">
            <a:extLst>
              <a:ext uri="{FF2B5EF4-FFF2-40B4-BE49-F238E27FC236}">
                <a16:creationId xmlns:a16="http://schemas.microsoft.com/office/drawing/2014/main" id="{F1708B1C-3A38-A28B-2022-5486C7D114D3}"/>
              </a:ext>
            </a:extLst>
          </p:cNvPr>
          <p:cNvGraphicFramePr/>
          <p:nvPr>
            <p:extLst>
              <p:ext uri="{D42A27DB-BD31-4B8C-83A1-F6EECF244321}">
                <p14:modId xmlns:p14="http://schemas.microsoft.com/office/powerpoint/2010/main" val="3623972245"/>
              </p:ext>
            </p:extLst>
          </p:nvPr>
        </p:nvGraphicFramePr>
        <p:xfrm>
          <a:off x="780070" y="125357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5316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173FDC2-7849-0121-CFFE-BB236FF5E3C6}"/>
              </a:ext>
            </a:extLst>
          </p:cNvPr>
          <p:cNvSpPr>
            <a:spLocks noGrp="1"/>
          </p:cNvSpPr>
          <p:nvPr>
            <p:ph type="ctrTitle"/>
          </p:nvPr>
        </p:nvSpPr>
        <p:spPr>
          <a:xfrm>
            <a:off x="1056214" y="857250"/>
            <a:ext cx="5376336" cy="1038730"/>
          </a:xfrm>
          <a:solidFill>
            <a:srgbClr val="ABC187">
              <a:alpha val="80000"/>
            </a:srgbClr>
          </a:solidFill>
        </p:spPr>
        <p:txBody>
          <a:bodyPr/>
          <a:lstStyle/>
          <a:p>
            <a:r>
              <a:rPr lang="sv-SE" dirty="0">
                <a:latin typeface="Biome" panose="020B0503030204020804" pitchFamily="34" charset="0"/>
                <a:cs typeface="Biome" panose="020B0503030204020804" pitchFamily="34" charset="0"/>
              </a:rPr>
              <a:t>Vinkunskap</a:t>
            </a:r>
          </a:p>
        </p:txBody>
      </p:sp>
      <p:sp>
        <p:nvSpPr>
          <p:cNvPr id="3" name="Underrubrik 2">
            <a:extLst>
              <a:ext uri="{FF2B5EF4-FFF2-40B4-BE49-F238E27FC236}">
                <a16:creationId xmlns:a16="http://schemas.microsoft.com/office/drawing/2014/main" id="{AE5BA6F5-0C72-65F4-EDBD-1BF41AAD16F4}"/>
              </a:ext>
            </a:extLst>
          </p:cNvPr>
          <p:cNvSpPr>
            <a:spLocks noGrp="1"/>
          </p:cNvSpPr>
          <p:nvPr>
            <p:ph type="subTitle" idx="1"/>
          </p:nvPr>
        </p:nvSpPr>
        <p:spPr>
          <a:xfrm>
            <a:off x="1056214" y="1895980"/>
            <a:ext cx="5376336" cy="390020"/>
          </a:xfrm>
          <a:solidFill>
            <a:srgbClr val="ABC187">
              <a:alpha val="80000"/>
            </a:srgbClr>
          </a:solidFill>
        </p:spPr>
        <p:txBody>
          <a:bodyPr>
            <a:normAutofit fontScale="92500" lnSpcReduction="10000"/>
          </a:bodyPr>
          <a:lstStyle/>
          <a:p>
            <a:r>
              <a:rPr lang="sv-SE" dirty="0">
                <a:latin typeface="Biome" panose="020B0503030204020804" pitchFamily="34" charset="0"/>
                <a:cs typeface="Biome" panose="020B0503030204020804" pitchFamily="34" charset="0"/>
              </a:rPr>
              <a:t>med Simon Eriksson</a:t>
            </a:r>
          </a:p>
        </p:txBody>
      </p:sp>
    </p:spTree>
    <p:extLst>
      <p:ext uri="{BB962C8B-B14F-4D97-AF65-F5344CB8AC3E}">
        <p14:creationId xmlns:p14="http://schemas.microsoft.com/office/powerpoint/2010/main" val="1018179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49C77E08-4FFF-A1B4-9F2E-983043FBCAEC}"/>
            </a:ext>
          </a:extLst>
        </p:cNvPr>
        <p:cNvGrpSpPr/>
        <p:nvPr/>
      </p:nvGrpSpPr>
      <p:grpSpPr>
        <a:xfrm>
          <a:off x="0" y="0"/>
          <a:ext cx="0" cy="0"/>
          <a:chOff x="0" y="0"/>
          <a:chExt cx="0" cy="0"/>
        </a:xfrm>
      </p:grpSpPr>
      <p:sp>
        <p:nvSpPr>
          <p:cNvPr id="2" name="Rektangel 1">
            <a:extLst>
              <a:ext uri="{FF2B5EF4-FFF2-40B4-BE49-F238E27FC236}">
                <a16:creationId xmlns:a16="http://schemas.microsoft.com/office/drawing/2014/main" id="{8E8948A7-5F97-218B-FFD3-CE58B6BEC076}"/>
              </a:ext>
            </a:extLst>
          </p:cNvPr>
          <p:cNvSpPr/>
          <p:nvPr/>
        </p:nvSpPr>
        <p:spPr>
          <a:xfrm>
            <a:off x="9361714" y="0"/>
            <a:ext cx="2830286" cy="6858000"/>
          </a:xfrm>
          <a:prstGeom prst="rect">
            <a:avLst/>
          </a:prstGeom>
          <a:solidFill>
            <a:schemeClr val="tx2">
              <a:lumMod val="25000"/>
              <a:lumOff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1C1E8ED7-44E2-09B9-3DF2-6FC9EB82F4F6}"/>
              </a:ext>
            </a:extLst>
          </p:cNvPr>
          <p:cNvSpPr txBox="1"/>
          <p:nvPr/>
        </p:nvSpPr>
        <p:spPr>
          <a:xfrm>
            <a:off x="9387113" y="1410711"/>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Historia</a:t>
            </a:r>
          </a:p>
        </p:txBody>
      </p:sp>
      <p:sp>
        <p:nvSpPr>
          <p:cNvPr id="6" name="textruta 5">
            <a:extLst>
              <a:ext uri="{FF2B5EF4-FFF2-40B4-BE49-F238E27FC236}">
                <a16:creationId xmlns:a16="http://schemas.microsoft.com/office/drawing/2014/main" id="{25086EAA-28C8-A977-D3B8-8FD36F995AF9}"/>
              </a:ext>
            </a:extLst>
          </p:cNvPr>
          <p:cNvSpPr txBox="1"/>
          <p:nvPr/>
        </p:nvSpPr>
        <p:spPr>
          <a:xfrm>
            <a:off x="9387113" y="2377676"/>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Druvor</a:t>
            </a:r>
          </a:p>
        </p:txBody>
      </p:sp>
      <p:sp>
        <p:nvSpPr>
          <p:cNvPr id="7" name="textruta 6">
            <a:extLst>
              <a:ext uri="{FF2B5EF4-FFF2-40B4-BE49-F238E27FC236}">
                <a16:creationId xmlns:a16="http://schemas.microsoft.com/office/drawing/2014/main" id="{95B303DA-3433-2267-2E07-F392443B7D3E}"/>
              </a:ext>
            </a:extLst>
          </p:cNvPr>
          <p:cNvSpPr txBox="1"/>
          <p:nvPr/>
        </p:nvSpPr>
        <p:spPr>
          <a:xfrm>
            <a:off x="9361714" y="4161717"/>
            <a:ext cx="2830287" cy="523220"/>
          </a:xfrm>
          <a:prstGeom prst="rect">
            <a:avLst/>
          </a:prstGeom>
          <a:noFill/>
        </p:spPr>
        <p:txBody>
          <a:bodyPr wrap="square" rtlCol="0">
            <a:spAutoFit/>
          </a:bodyPr>
          <a:lstStyle/>
          <a:p>
            <a:pPr algn="ctr"/>
            <a:r>
              <a:rPr lang="sv-SE" sz="2800" dirty="0" err="1">
                <a:solidFill>
                  <a:schemeClr val="tx2"/>
                </a:solidFill>
                <a:latin typeface="Biome" panose="020B0503030204020804" pitchFamily="34" charset="0"/>
                <a:cs typeface="Biome" panose="020B0503030204020804" pitchFamily="34" charset="0"/>
              </a:rPr>
              <a:t>Terroir</a:t>
            </a:r>
            <a:endParaRPr lang="sv-SE" sz="2800" dirty="0">
              <a:solidFill>
                <a:schemeClr val="tx2"/>
              </a:solidFill>
              <a:latin typeface="Biome" panose="020B0503030204020804" pitchFamily="34" charset="0"/>
              <a:cs typeface="Biome" panose="020B0503030204020804" pitchFamily="34" charset="0"/>
            </a:endParaRPr>
          </a:p>
        </p:txBody>
      </p:sp>
      <p:sp>
        <p:nvSpPr>
          <p:cNvPr id="8" name="textruta 7">
            <a:extLst>
              <a:ext uri="{FF2B5EF4-FFF2-40B4-BE49-F238E27FC236}">
                <a16:creationId xmlns:a16="http://schemas.microsoft.com/office/drawing/2014/main" id="{88F6BE3A-357A-9E4C-7204-6EAF7F6CB9DD}"/>
              </a:ext>
            </a:extLst>
          </p:cNvPr>
          <p:cNvSpPr txBox="1"/>
          <p:nvPr/>
        </p:nvSpPr>
        <p:spPr>
          <a:xfrm>
            <a:off x="9387113" y="443746"/>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Detta vin</a:t>
            </a:r>
          </a:p>
        </p:txBody>
      </p:sp>
      <p:sp>
        <p:nvSpPr>
          <p:cNvPr id="10" name="textruta 9">
            <a:extLst>
              <a:ext uri="{FF2B5EF4-FFF2-40B4-BE49-F238E27FC236}">
                <a16:creationId xmlns:a16="http://schemas.microsoft.com/office/drawing/2014/main" id="{7C46A58C-8098-C633-0DF6-E609A7BC617D}"/>
              </a:ext>
            </a:extLst>
          </p:cNvPr>
          <p:cNvSpPr txBox="1"/>
          <p:nvPr/>
        </p:nvSpPr>
        <p:spPr>
          <a:xfrm>
            <a:off x="9387112" y="3289918"/>
            <a:ext cx="27794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Stil</a:t>
            </a:r>
          </a:p>
        </p:txBody>
      </p:sp>
      <p:sp>
        <p:nvSpPr>
          <p:cNvPr id="11" name="textruta 10">
            <a:extLst>
              <a:ext uri="{FF2B5EF4-FFF2-40B4-BE49-F238E27FC236}">
                <a16:creationId xmlns:a16="http://schemas.microsoft.com/office/drawing/2014/main" id="{68F6D4FF-45DF-2B76-914A-5543DBDDC52E}"/>
              </a:ext>
            </a:extLst>
          </p:cNvPr>
          <p:cNvSpPr txBox="1"/>
          <p:nvPr/>
        </p:nvSpPr>
        <p:spPr>
          <a:xfrm>
            <a:off x="271370" y="151358"/>
            <a:ext cx="5303520" cy="1107996"/>
          </a:xfrm>
          <a:prstGeom prst="rect">
            <a:avLst/>
          </a:prstGeom>
          <a:noFill/>
        </p:spPr>
        <p:txBody>
          <a:bodyPr wrap="square" rtlCol="0">
            <a:spAutoFit/>
          </a:bodyPr>
          <a:lstStyle/>
          <a:p>
            <a:pPr algn="ctr"/>
            <a:r>
              <a:rPr lang="sv-SE" sz="6600" dirty="0">
                <a:solidFill>
                  <a:schemeClr val="bg1"/>
                </a:solidFill>
                <a:latin typeface="Biome" panose="020B0503030204020804" pitchFamily="34" charset="0"/>
                <a:cs typeface="Biome" panose="020B0503030204020804" pitchFamily="34" charset="0"/>
              </a:rPr>
              <a:t>Upplevelse</a:t>
            </a:r>
          </a:p>
        </p:txBody>
      </p:sp>
      <p:sp>
        <p:nvSpPr>
          <p:cNvPr id="12" name="textruta 11">
            <a:extLst>
              <a:ext uri="{FF2B5EF4-FFF2-40B4-BE49-F238E27FC236}">
                <a16:creationId xmlns:a16="http://schemas.microsoft.com/office/drawing/2014/main" id="{F70E4B59-DD3C-01EC-9DA9-CA9FB73556DA}"/>
              </a:ext>
            </a:extLst>
          </p:cNvPr>
          <p:cNvSpPr txBox="1"/>
          <p:nvPr/>
        </p:nvSpPr>
        <p:spPr>
          <a:xfrm>
            <a:off x="9387115" y="5816819"/>
            <a:ext cx="28302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Avslutande</a:t>
            </a:r>
            <a:endParaRPr lang="sv-SE" dirty="0">
              <a:solidFill>
                <a:schemeClr val="tx2"/>
              </a:solidFill>
              <a:latin typeface="Biome" panose="020B0503030204020804" pitchFamily="34" charset="0"/>
              <a:cs typeface="Biome" panose="020B0503030204020804" pitchFamily="34" charset="0"/>
            </a:endParaRPr>
          </a:p>
        </p:txBody>
      </p:sp>
      <p:sp>
        <p:nvSpPr>
          <p:cNvPr id="15" name="Platshållare för innehåll 4">
            <a:extLst>
              <a:ext uri="{FF2B5EF4-FFF2-40B4-BE49-F238E27FC236}">
                <a16:creationId xmlns:a16="http://schemas.microsoft.com/office/drawing/2014/main" id="{B2DA87B6-0F7C-464E-53C3-68548D21F2C5}"/>
              </a:ext>
            </a:extLst>
          </p:cNvPr>
          <p:cNvSpPr>
            <a:spLocks noGrp="1"/>
          </p:cNvSpPr>
          <p:nvPr>
            <p:ph idx="1"/>
          </p:nvPr>
        </p:nvSpPr>
        <p:spPr>
          <a:xfrm>
            <a:off x="919436" y="1178770"/>
            <a:ext cx="9310908" cy="4745516"/>
          </a:xfrm>
        </p:spPr>
        <p:txBody>
          <a:bodyPr>
            <a:normAutofit/>
          </a:bodyPr>
          <a:lstStyle/>
          <a:p>
            <a:r>
              <a:rPr lang="sv-SE" dirty="0" err="1">
                <a:solidFill>
                  <a:schemeClr val="bg1"/>
                </a:solidFill>
              </a:rPr>
              <a:t>Stellenbosch</a:t>
            </a:r>
            <a:r>
              <a:rPr lang="sv-SE" dirty="0">
                <a:solidFill>
                  <a:schemeClr val="bg1"/>
                </a:solidFill>
              </a:rPr>
              <a:t> största och mest väletablerade vinregionerna i Sydafrika.</a:t>
            </a:r>
          </a:p>
          <a:p>
            <a:r>
              <a:rPr lang="sv-SE" dirty="0">
                <a:solidFill>
                  <a:schemeClr val="bg1"/>
                </a:solidFill>
              </a:rPr>
              <a:t>~150-200 vingårdar att besöka</a:t>
            </a:r>
          </a:p>
          <a:p>
            <a:r>
              <a:rPr lang="sv-SE" dirty="0">
                <a:solidFill>
                  <a:schemeClr val="bg1"/>
                </a:solidFill>
              </a:rPr>
              <a:t>Ca. 45 minuter med bil från Kapstaden</a:t>
            </a:r>
          </a:p>
          <a:p>
            <a:endParaRPr lang="sv-SE" dirty="0">
              <a:solidFill>
                <a:schemeClr val="bg1"/>
              </a:solidFill>
            </a:endParaRPr>
          </a:p>
        </p:txBody>
      </p:sp>
      <p:pic>
        <p:nvPicPr>
          <p:cNvPr id="9" name="Bildobjekt 8">
            <a:extLst>
              <a:ext uri="{FF2B5EF4-FFF2-40B4-BE49-F238E27FC236}">
                <a16:creationId xmlns:a16="http://schemas.microsoft.com/office/drawing/2014/main" id="{C031D93D-9CBA-B0C2-2BD3-19127864A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616" y="3001865"/>
            <a:ext cx="5928455" cy="3949833"/>
          </a:xfrm>
          <a:prstGeom prst="rect">
            <a:avLst/>
          </a:prstGeom>
        </p:spPr>
      </p:pic>
      <p:sp>
        <p:nvSpPr>
          <p:cNvPr id="13" name="textruta 12">
            <a:extLst>
              <a:ext uri="{FF2B5EF4-FFF2-40B4-BE49-F238E27FC236}">
                <a16:creationId xmlns:a16="http://schemas.microsoft.com/office/drawing/2014/main" id="{0C5047B0-4D7A-BE17-041B-8792D3803368}"/>
              </a:ext>
            </a:extLst>
          </p:cNvPr>
          <p:cNvSpPr txBox="1"/>
          <p:nvPr/>
        </p:nvSpPr>
        <p:spPr>
          <a:xfrm>
            <a:off x="-17197" y="3728392"/>
            <a:ext cx="3509615" cy="2585323"/>
          </a:xfrm>
          <a:prstGeom prst="rect">
            <a:avLst/>
          </a:prstGeom>
          <a:noFill/>
        </p:spPr>
        <p:txBody>
          <a:bodyPr wrap="square" rtlCol="0">
            <a:spAutoFit/>
          </a:bodyPr>
          <a:lstStyle/>
          <a:p>
            <a:r>
              <a:rPr lang="sv-SE" sz="2400" dirty="0">
                <a:solidFill>
                  <a:schemeClr val="bg1"/>
                </a:solidFill>
              </a:rPr>
              <a:t>Värt att besöka:</a:t>
            </a:r>
          </a:p>
          <a:p>
            <a:pPr marL="514350" indent="-514350">
              <a:buFont typeface="+mj-lt"/>
              <a:buAutoNum type="arabicPeriod"/>
            </a:pPr>
            <a:r>
              <a:rPr lang="sv-SE" sz="2400" dirty="0" err="1">
                <a:solidFill>
                  <a:schemeClr val="bg1"/>
                </a:solidFill>
              </a:rPr>
              <a:t>Kanonkop</a:t>
            </a:r>
            <a:r>
              <a:rPr lang="sv-SE" sz="2400" dirty="0">
                <a:solidFill>
                  <a:schemeClr val="bg1"/>
                </a:solidFill>
              </a:rPr>
              <a:t> Wine </a:t>
            </a:r>
            <a:r>
              <a:rPr lang="sv-SE" sz="2400" dirty="0" err="1">
                <a:solidFill>
                  <a:schemeClr val="bg1"/>
                </a:solidFill>
              </a:rPr>
              <a:t>Estate</a:t>
            </a:r>
            <a:endParaRPr lang="sv-SE" sz="2400" dirty="0">
              <a:solidFill>
                <a:schemeClr val="bg1"/>
              </a:solidFill>
            </a:endParaRPr>
          </a:p>
          <a:p>
            <a:pPr marL="514350" indent="-514350">
              <a:buFont typeface="+mj-lt"/>
              <a:buAutoNum type="arabicPeriod"/>
            </a:pPr>
            <a:r>
              <a:rPr lang="sv-SE" sz="2400" dirty="0" err="1">
                <a:solidFill>
                  <a:schemeClr val="bg1"/>
                </a:solidFill>
              </a:rPr>
              <a:t>Spier</a:t>
            </a:r>
            <a:r>
              <a:rPr lang="sv-SE" sz="2400" dirty="0">
                <a:solidFill>
                  <a:schemeClr val="bg1"/>
                </a:solidFill>
              </a:rPr>
              <a:t> </a:t>
            </a:r>
            <a:r>
              <a:rPr lang="sv-SE" sz="2400" dirty="0" err="1">
                <a:solidFill>
                  <a:schemeClr val="bg1"/>
                </a:solidFill>
              </a:rPr>
              <a:t>Winer</a:t>
            </a:r>
            <a:r>
              <a:rPr lang="sv-SE" sz="2400" dirty="0">
                <a:solidFill>
                  <a:schemeClr val="bg1"/>
                </a:solidFill>
              </a:rPr>
              <a:t> Farm</a:t>
            </a:r>
          </a:p>
          <a:p>
            <a:pPr marL="514350" indent="-514350">
              <a:buFont typeface="+mj-lt"/>
              <a:buAutoNum type="arabicPeriod"/>
            </a:pPr>
            <a:r>
              <a:rPr lang="sv-SE" sz="2400" dirty="0" err="1">
                <a:solidFill>
                  <a:schemeClr val="bg1"/>
                </a:solidFill>
              </a:rPr>
              <a:t>Tokara</a:t>
            </a:r>
            <a:r>
              <a:rPr lang="sv-SE" sz="2400" dirty="0">
                <a:solidFill>
                  <a:schemeClr val="bg1"/>
                </a:solidFill>
              </a:rPr>
              <a:t> Wine </a:t>
            </a:r>
            <a:r>
              <a:rPr lang="sv-SE" sz="2400" dirty="0" err="1">
                <a:solidFill>
                  <a:schemeClr val="bg1"/>
                </a:solidFill>
              </a:rPr>
              <a:t>Estate</a:t>
            </a:r>
            <a:endParaRPr lang="sv-SE" sz="2400" dirty="0">
              <a:solidFill>
                <a:schemeClr val="bg1"/>
              </a:solidFill>
            </a:endParaRPr>
          </a:p>
          <a:p>
            <a:pPr marL="514350" indent="-514350">
              <a:buFont typeface="+mj-lt"/>
              <a:buAutoNum type="arabicPeriod"/>
            </a:pPr>
            <a:r>
              <a:rPr lang="sv-SE" sz="2400" dirty="0" err="1">
                <a:solidFill>
                  <a:schemeClr val="bg1"/>
                </a:solidFill>
              </a:rPr>
              <a:t>Delaire</a:t>
            </a:r>
            <a:r>
              <a:rPr lang="sv-SE" sz="2400" dirty="0">
                <a:solidFill>
                  <a:schemeClr val="bg1"/>
                </a:solidFill>
              </a:rPr>
              <a:t> Graff </a:t>
            </a:r>
            <a:r>
              <a:rPr lang="sv-SE" sz="2400" dirty="0" err="1">
                <a:solidFill>
                  <a:schemeClr val="bg1"/>
                </a:solidFill>
              </a:rPr>
              <a:t>Estate</a:t>
            </a:r>
            <a:endParaRPr lang="sv-SE" sz="2400" dirty="0">
              <a:solidFill>
                <a:schemeClr val="bg1"/>
              </a:solidFill>
            </a:endParaRPr>
          </a:p>
          <a:p>
            <a:endParaRPr lang="sv-SE" dirty="0"/>
          </a:p>
        </p:txBody>
      </p:sp>
    </p:spTree>
    <p:extLst>
      <p:ext uri="{BB962C8B-B14F-4D97-AF65-F5344CB8AC3E}">
        <p14:creationId xmlns:p14="http://schemas.microsoft.com/office/powerpoint/2010/main" val="29086848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4000"/>
          </a:schemeClr>
        </a:solidFill>
        <a:effectLst/>
      </p:bgPr>
    </p:bg>
    <p:spTree>
      <p:nvGrpSpPr>
        <p:cNvPr id="1" name="">
          <a:extLst>
            <a:ext uri="{FF2B5EF4-FFF2-40B4-BE49-F238E27FC236}">
              <a16:creationId xmlns:a16="http://schemas.microsoft.com/office/drawing/2014/main" id="{78F5E00C-13DA-76B1-1E5C-0970E16FE90D}"/>
            </a:ext>
          </a:extLst>
        </p:cNvPr>
        <p:cNvGrpSpPr/>
        <p:nvPr/>
      </p:nvGrpSpPr>
      <p:grpSpPr>
        <a:xfrm>
          <a:off x="0" y="0"/>
          <a:ext cx="0" cy="0"/>
          <a:chOff x="0" y="0"/>
          <a:chExt cx="0" cy="0"/>
        </a:xfrm>
      </p:grpSpPr>
      <p:pic>
        <p:nvPicPr>
          <p:cNvPr id="5" name="Bildobjekt 4">
            <a:extLst>
              <a:ext uri="{FF2B5EF4-FFF2-40B4-BE49-F238E27FC236}">
                <a16:creationId xmlns:a16="http://schemas.microsoft.com/office/drawing/2014/main" id="{1613A71F-EE64-E3E0-846F-F934F05ECC3A}"/>
              </a:ext>
            </a:extLst>
          </p:cNvPr>
          <p:cNvPicPr>
            <a:picLocks noChangeAspect="1"/>
          </p:cNvPicPr>
          <p:nvPr/>
        </p:nvPicPr>
        <p:blipFill>
          <a:blip r:embed="rId3">
            <a:alphaModFix amt="50000"/>
          </a:blip>
          <a:stretch>
            <a:fillRect/>
          </a:stretch>
        </p:blipFill>
        <p:spPr>
          <a:xfrm>
            <a:off x="-285129" y="-233221"/>
            <a:ext cx="10836257" cy="7227699"/>
          </a:xfrm>
          <a:prstGeom prst="rect">
            <a:avLst/>
          </a:prstGeom>
        </p:spPr>
      </p:pic>
      <p:sp>
        <p:nvSpPr>
          <p:cNvPr id="2" name="Rektangel 1">
            <a:extLst>
              <a:ext uri="{FF2B5EF4-FFF2-40B4-BE49-F238E27FC236}">
                <a16:creationId xmlns:a16="http://schemas.microsoft.com/office/drawing/2014/main" id="{7B21A2A1-F9AB-BC39-B3E9-ACEE2891F6E1}"/>
              </a:ext>
            </a:extLst>
          </p:cNvPr>
          <p:cNvSpPr/>
          <p:nvPr/>
        </p:nvSpPr>
        <p:spPr>
          <a:xfrm>
            <a:off x="9387113" y="0"/>
            <a:ext cx="2830286" cy="6858000"/>
          </a:xfrm>
          <a:prstGeom prst="rect">
            <a:avLst/>
          </a:prstGeom>
          <a:solidFill>
            <a:schemeClr val="tx2">
              <a:lumMod val="25000"/>
              <a:lumOff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A0FAF73D-F772-383B-1F2A-0182C6258D67}"/>
              </a:ext>
            </a:extLst>
          </p:cNvPr>
          <p:cNvSpPr txBox="1"/>
          <p:nvPr/>
        </p:nvSpPr>
        <p:spPr>
          <a:xfrm>
            <a:off x="9387113" y="1410711"/>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Historia</a:t>
            </a:r>
          </a:p>
        </p:txBody>
      </p:sp>
      <p:sp>
        <p:nvSpPr>
          <p:cNvPr id="6" name="textruta 5">
            <a:extLst>
              <a:ext uri="{FF2B5EF4-FFF2-40B4-BE49-F238E27FC236}">
                <a16:creationId xmlns:a16="http://schemas.microsoft.com/office/drawing/2014/main" id="{786D7D9C-180C-4312-85D6-5FFA79AD0D13}"/>
              </a:ext>
            </a:extLst>
          </p:cNvPr>
          <p:cNvSpPr txBox="1"/>
          <p:nvPr/>
        </p:nvSpPr>
        <p:spPr>
          <a:xfrm>
            <a:off x="9387113" y="2377676"/>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Druvor</a:t>
            </a:r>
          </a:p>
        </p:txBody>
      </p:sp>
      <p:sp>
        <p:nvSpPr>
          <p:cNvPr id="7" name="textruta 6">
            <a:extLst>
              <a:ext uri="{FF2B5EF4-FFF2-40B4-BE49-F238E27FC236}">
                <a16:creationId xmlns:a16="http://schemas.microsoft.com/office/drawing/2014/main" id="{1A5E1C72-36CE-0B8F-8DBC-32A1B726C697}"/>
              </a:ext>
            </a:extLst>
          </p:cNvPr>
          <p:cNvSpPr txBox="1"/>
          <p:nvPr/>
        </p:nvSpPr>
        <p:spPr>
          <a:xfrm>
            <a:off x="9387112" y="4200294"/>
            <a:ext cx="2830287" cy="523220"/>
          </a:xfrm>
          <a:prstGeom prst="rect">
            <a:avLst/>
          </a:prstGeom>
          <a:noFill/>
        </p:spPr>
        <p:txBody>
          <a:bodyPr wrap="square" rtlCol="0">
            <a:spAutoFit/>
          </a:bodyPr>
          <a:lstStyle/>
          <a:p>
            <a:pPr algn="ctr"/>
            <a:r>
              <a:rPr lang="sv-SE" sz="2800" dirty="0" err="1">
                <a:solidFill>
                  <a:schemeClr val="tx2"/>
                </a:solidFill>
                <a:latin typeface="Biome" panose="020B0503030204020804" pitchFamily="34" charset="0"/>
                <a:cs typeface="Biome" panose="020B0503030204020804" pitchFamily="34" charset="0"/>
              </a:rPr>
              <a:t>Terroir</a:t>
            </a:r>
            <a:endParaRPr lang="sv-SE" sz="2800" dirty="0">
              <a:solidFill>
                <a:schemeClr val="tx2"/>
              </a:solidFill>
              <a:latin typeface="Biome" panose="020B0503030204020804" pitchFamily="34" charset="0"/>
              <a:cs typeface="Biome" panose="020B0503030204020804" pitchFamily="34" charset="0"/>
            </a:endParaRPr>
          </a:p>
        </p:txBody>
      </p:sp>
      <p:sp>
        <p:nvSpPr>
          <p:cNvPr id="8" name="textruta 7">
            <a:extLst>
              <a:ext uri="{FF2B5EF4-FFF2-40B4-BE49-F238E27FC236}">
                <a16:creationId xmlns:a16="http://schemas.microsoft.com/office/drawing/2014/main" id="{FF381346-CB7B-263C-C5EB-2053842B915D}"/>
              </a:ext>
            </a:extLst>
          </p:cNvPr>
          <p:cNvSpPr txBox="1"/>
          <p:nvPr/>
        </p:nvSpPr>
        <p:spPr>
          <a:xfrm>
            <a:off x="9387113" y="443746"/>
            <a:ext cx="28302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Detta vin</a:t>
            </a:r>
          </a:p>
        </p:txBody>
      </p:sp>
      <p:sp>
        <p:nvSpPr>
          <p:cNvPr id="10" name="textruta 9">
            <a:extLst>
              <a:ext uri="{FF2B5EF4-FFF2-40B4-BE49-F238E27FC236}">
                <a16:creationId xmlns:a16="http://schemas.microsoft.com/office/drawing/2014/main" id="{4A345B89-313D-1BAB-75B6-52FD7DF9A4C5}"/>
              </a:ext>
            </a:extLst>
          </p:cNvPr>
          <p:cNvSpPr txBox="1"/>
          <p:nvPr/>
        </p:nvSpPr>
        <p:spPr>
          <a:xfrm>
            <a:off x="9387112" y="3289918"/>
            <a:ext cx="2779485"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Stil</a:t>
            </a:r>
          </a:p>
        </p:txBody>
      </p:sp>
      <p:sp>
        <p:nvSpPr>
          <p:cNvPr id="11" name="textruta 10">
            <a:extLst>
              <a:ext uri="{FF2B5EF4-FFF2-40B4-BE49-F238E27FC236}">
                <a16:creationId xmlns:a16="http://schemas.microsoft.com/office/drawing/2014/main" id="{C0B4E631-CB82-C8A5-0C0D-D8D5DBC20D43}"/>
              </a:ext>
            </a:extLst>
          </p:cNvPr>
          <p:cNvSpPr txBox="1"/>
          <p:nvPr/>
        </p:nvSpPr>
        <p:spPr>
          <a:xfrm>
            <a:off x="9387112" y="5037248"/>
            <a:ext cx="2872986" cy="523220"/>
          </a:xfrm>
          <a:prstGeom prst="rect">
            <a:avLst/>
          </a:prstGeom>
          <a:noFill/>
        </p:spPr>
        <p:txBody>
          <a:bodyPr wrap="square" rtlCol="0">
            <a:spAutoFit/>
          </a:bodyPr>
          <a:lstStyle/>
          <a:p>
            <a:pPr algn="ctr"/>
            <a:r>
              <a:rPr lang="sv-SE" sz="2800" dirty="0">
                <a:solidFill>
                  <a:schemeClr val="tx2"/>
                </a:solidFill>
                <a:latin typeface="Biome" panose="020B0503030204020804" pitchFamily="34" charset="0"/>
                <a:cs typeface="Biome" panose="020B0503030204020804" pitchFamily="34" charset="0"/>
              </a:rPr>
              <a:t>Upplevelse</a:t>
            </a:r>
          </a:p>
        </p:txBody>
      </p:sp>
      <p:sp>
        <p:nvSpPr>
          <p:cNvPr id="12" name="textruta 11">
            <a:extLst>
              <a:ext uri="{FF2B5EF4-FFF2-40B4-BE49-F238E27FC236}">
                <a16:creationId xmlns:a16="http://schemas.microsoft.com/office/drawing/2014/main" id="{BA0EA809-6871-7ABD-65A7-1D9E3BECED66}"/>
              </a:ext>
            </a:extLst>
          </p:cNvPr>
          <p:cNvSpPr txBox="1"/>
          <p:nvPr/>
        </p:nvSpPr>
        <p:spPr>
          <a:xfrm>
            <a:off x="113330" y="151358"/>
            <a:ext cx="5597246" cy="1107996"/>
          </a:xfrm>
          <a:prstGeom prst="rect">
            <a:avLst/>
          </a:prstGeom>
          <a:noFill/>
        </p:spPr>
        <p:txBody>
          <a:bodyPr wrap="square" rtlCol="0">
            <a:spAutoFit/>
          </a:bodyPr>
          <a:lstStyle/>
          <a:p>
            <a:pPr algn="ctr"/>
            <a:r>
              <a:rPr lang="sv-SE" sz="6600" dirty="0">
                <a:solidFill>
                  <a:schemeClr val="bg1"/>
                </a:solidFill>
                <a:latin typeface="Biome" panose="020B0503030204020804" pitchFamily="34" charset="0"/>
                <a:cs typeface="Biome" panose="020B0503030204020804" pitchFamily="34" charset="0"/>
              </a:rPr>
              <a:t>Avslutande</a:t>
            </a:r>
          </a:p>
        </p:txBody>
      </p:sp>
      <p:sp>
        <p:nvSpPr>
          <p:cNvPr id="15" name="Platshållare för innehåll 4">
            <a:extLst>
              <a:ext uri="{FF2B5EF4-FFF2-40B4-BE49-F238E27FC236}">
                <a16:creationId xmlns:a16="http://schemas.microsoft.com/office/drawing/2014/main" id="{FC7E7CDE-6B23-FA9A-F893-828A4B4EBD07}"/>
              </a:ext>
            </a:extLst>
          </p:cNvPr>
          <p:cNvSpPr>
            <a:spLocks noGrp="1"/>
          </p:cNvSpPr>
          <p:nvPr>
            <p:ph idx="1"/>
          </p:nvPr>
        </p:nvSpPr>
        <p:spPr>
          <a:xfrm>
            <a:off x="272788" y="1764742"/>
            <a:ext cx="8947516" cy="4745516"/>
          </a:xfrm>
        </p:spPr>
        <p:txBody>
          <a:bodyPr>
            <a:normAutofit lnSpcReduction="10000"/>
          </a:bodyPr>
          <a:lstStyle/>
          <a:p>
            <a:r>
              <a:rPr lang="sv-SE" dirty="0" err="1">
                <a:solidFill>
                  <a:schemeClr val="bg1"/>
                </a:solidFill>
              </a:rPr>
              <a:t>Stellenbosch</a:t>
            </a:r>
            <a:r>
              <a:rPr lang="sv-SE" dirty="0">
                <a:solidFill>
                  <a:schemeClr val="bg1"/>
                </a:solidFill>
              </a:rPr>
              <a:t> = Sydafrikas vincentrum: hög kvalitet, stor </a:t>
            </a:r>
            <a:r>
              <a:rPr lang="sv-SE" dirty="0" err="1">
                <a:solidFill>
                  <a:schemeClr val="bg1"/>
                </a:solidFill>
              </a:rPr>
              <a:t>terroir</a:t>
            </a:r>
            <a:r>
              <a:rPr lang="sv-SE" dirty="0">
                <a:solidFill>
                  <a:schemeClr val="bg1"/>
                </a:solidFill>
              </a:rPr>
              <a:t>-variation på liten yta</a:t>
            </a:r>
          </a:p>
          <a:p>
            <a:r>
              <a:rPr lang="sv-SE" dirty="0">
                <a:solidFill>
                  <a:schemeClr val="bg1"/>
                </a:solidFill>
              </a:rPr>
              <a:t>Stilmässigt mitt emellan Nya &amp; Gamla världen: mogen frukt + struktur och balans</a:t>
            </a:r>
          </a:p>
          <a:p>
            <a:r>
              <a:rPr lang="sv-SE" dirty="0" err="1">
                <a:solidFill>
                  <a:schemeClr val="bg1"/>
                </a:solidFill>
              </a:rPr>
              <a:t>Terroiren</a:t>
            </a:r>
            <a:r>
              <a:rPr lang="sv-SE" dirty="0">
                <a:solidFill>
                  <a:schemeClr val="bg1"/>
                </a:solidFill>
              </a:rPr>
              <a:t> (sol + havsbris + berg + jordmån) ger viner med kraft, syra och lagringspotential</a:t>
            </a:r>
          </a:p>
          <a:p>
            <a:r>
              <a:rPr lang="sv-SE" dirty="0">
                <a:solidFill>
                  <a:schemeClr val="bg1"/>
                </a:solidFill>
              </a:rPr>
              <a:t>Mitt vin – </a:t>
            </a:r>
            <a:r>
              <a:rPr lang="sv-SE" dirty="0" err="1">
                <a:solidFill>
                  <a:schemeClr val="bg1"/>
                </a:solidFill>
              </a:rPr>
              <a:t>Kanonkop</a:t>
            </a:r>
            <a:r>
              <a:rPr lang="sv-SE" dirty="0">
                <a:solidFill>
                  <a:schemeClr val="bg1"/>
                </a:solidFill>
              </a:rPr>
              <a:t> Wine </a:t>
            </a:r>
            <a:r>
              <a:rPr lang="sv-SE" dirty="0" err="1">
                <a:solidFill>
                  <a:schemeClr val="bg1"/>
                </a:solidFill>
              </a:rPr>
              <a:t>Estate</a:t>
            </a:r>
            <a:r>
              <a:rPr lang="sv-SE" dirty="0">
                <a:solidFill>
                  <a:schemeClr val="bg1"/>
                </a:solidFill>
              </a:rPr>
              <a:t> </a:t>
            </a:r>
            <a:r>
              <a:rPr lang="sv-SE" dirty="0" err="1">
                <a:solidFill>
                  <a:schemeClr val="bg1"/>
                </a:solidFill>
              </a:rPr>
              <a:t>Pinotage</a:t>
            </a:r>
            <a:r>
              <a:rPr lang="sv-SE" dirty="0">
                <a:solidFill>
                  <a:schemeClr val="bg1"/>
                </a:solidFill>
              </a:rPr>
              <a:t> 2021 – är ett typiskt exempel: mörk frukt, struktur, ek och längd</a:t>
            </a:r>
          </a:p>
          <a:p>
            <a:r>
              <a:rPr lang="sv-SE" dirty="0">
                <a:solidFill>
                  <a:schemeClr val="bg1"/>
                </a:solidFill>
              </a:rPr>
              <a:t>Regionen är också perfekt för </a:t>
            </a:r>
            <a:r>
              <a:rPr lang="sv-SE" dirty="0" err="1">
                <a:solidFill>
                  <a:schemeClr val="bg1"/>
                </a:solidFill>
              </a:rPr>
              <a:t>vinresa</a:t>
            </a:r>
            <a:r>
              <a:rPr lang="sv-SE" dirty="0">
                <a:solidFill>
                  <a:schemeClr val="bg1"/>
                </a:solidFill>
              </a:rPr>
              <a:t>: många toppgårdar nära varandra → lätt att uppleva mycket på kort tid</a:t>
            </a:r>
          </a:p>
        </p:txBody>
      </p:sp>
    </p:spTree>
    <p:extLst>
      <p:ext uri="{BB962C8B-B14F-4D97-AF65-F5344CB8AC3E}">
        <p14:creationId xmlns:p14="http://schemas.microsoft.com/office/powerpoint/2010/main" val="22006688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objekt 11">
            <a:extLst>
              <a:ext uri="{FF2B5EF4-FFF2-40B4-BE49-F238E27FC236}">
                <a16:creationId xmlns:a16="http://schemas.microsoft.com/office/drawing/2014/main" id="{CBAE827C-9BEB-9CA7-273E-1B28BB131AB6}"/>
              </a:ext>
            </a:extLst>
          </p:cNvPr>
          <p:cNvPicPr>
            <a:picLocks noChangeAspect="1"/>
          </p:cNvPicPr>
          <p:nvPr/>
        </p:nvPicPr>
        <p:blipFill>
          <a:blip r:embed="rId3"/>
          <a:srcRect t="3852" b="3852"/>
          <a:stretch>
            <a:fillRect/>
          </a:stretch>
        </p:blipFill>
        <p:spPr>
          <a:xfrm>
            <a:off x="1" y="1"/>
            <a:ext cx="12191999" cy="6857999"/>
          </a:xfrm>
          <a:prstGeom prst="rect">
            <a:avLst/>
          </a:prstGeom>
        </p:spPr>
      </p:pic>
      <p:sp>
        <p:nvSpPr>
          <p:cNvPr id="2" name="Rubrik 1">
            <a:extLst>
              <a:ext uri="{FF2B5EF4-FFF2-40B4-BE49-F238E27FC236}">
                <a16:creationId xmlns:a16="http://schemas.microsoft.com/office/drawing/2014/main" id="{9B593AAE-BFDD-8CF6-9ED9-FB7896BC24E2}"/>
              </a:ext>
            </a:extLst>
          </p:cNvPr>
          <p:cNvSpPr>
            <a:spLocks noGrp="1"/>
          </p:cNvSpPr>
          <p:nvPr>
            <p:ph type="title"/>
          </p:nvPr>
        </p:nvSpPr>
        <p:spPr/>
        <p:txBody>
          <a:bodyPr/>
          <a:lstStyle/>
          <a:p>
            <a:endParaRPr lang="sv-SE"/>
          </a:p>
        </p:txBody>
      </p:sp>
      <p:sp>
        <p:nvSpPr>
          <p:cNvPr id="3" name="Platshållare för innehåll 2">
            <a:extLst>
              <a:ext uri="{FF2B5EF4-FFF2-40B4-BE49-F238E27FC236}">
                <a16:creationId xmlns:a16="http://schemas.microsoft.com/office/drawing/2014/main" id="{9BA70C1F-E4DA-62BC-12F9-5AFD7D094865}"/>
              </a:ext>
            </a:extLst>
          </p:cNvPr>
          <p:cNvSpPr>
            <a:spLocks noGrp="1"/>
          </p:cNvSpPr>
          <p:nvPr>
            <p:ph idx="1"/>
          </p:nvPr>
        </p:nvSpPr>
        <p:spPr/>
        <p:txBody>
          <a:bodyPr/>
          <a:lstStyle/>
          <a:p>
            <a:endParaRPr lang="sv-SE"/>
          </a:p>
        </p:txBody>
      </p:sp>
      <p:sp>
        <p:nvSpPr>
          <p:cNvPr id="6" name="textruta 5">
            <a:extLst>
              <a:ext uri="{FF2B5EF4-FFF2-40B4-BE49-F238E27FC236}">
                <a16:creationId xmlns:a16="http://schemas.microsoft.com/office/drawing/2014/main" id="{9725CBB8-55C8-5D7C-6B15-818D3D41180C}"/>
              </a:ext>
            </a:extLst>
          </p:cNvPr>
          <p:cNvSpPr txBox="1"/>
          <p:nvPr/>
        </p:nvSpPr>
        <p:spPr>
          <a:xfrm>
            <a:off x="6096000" y="1275189"/>
            <a:ext cx="5576341" cy="830997"/>
          </a:xfrm>
          <a:prstGeom prst="rect">
            <a:avLst/>
          </a:prstGeom>
          <a:noFill/>
        </p:spPr>
        <p:txBody>
          <a:bodyPr wrap="square" rtlCol="0">
            <a:spAutoFit/>
          </a:bodyPr>
          <a:lstStyle/>
          <a:p>
            <a:r>
              <a:rPr lang="sv-SE" sz="4800" dirty="0">
                <a:solidFill>
                  <a:schemeClr val="bg1"/>
                </a:solidFill>
                <a:latin typeface="Biome" panose="020B0503030204020804" pitchFamily="34" charset="0"/>
                <a:cs typeface="Biome" panose="020B0503030204020804" pitchFamily="34" charset="0"/>
              </a:rPr>
              <a:t>Tack för mig!</a:t>
            </a:r>
            <a:endParaRPr lang="sv-SE" sz="1400" dirty="0">
              <a:solidFill>
                <a:schemeClr val="bg1"/>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2396731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person, klädsel, utomhus, Människoansikte&#10;&#10;AI-genererat innehåll kan vara felaktigt.">
            <a:extLst>
              <a:ext uri="{FF2B5EF4-FFF2-40B4-BE49-F238E27FC236}">
                <a16:creationId xmlns:a16="http://schemas.microsoft.com/office/drawing/2014/main" id="{6AB609FB-1E40-0E9A-C8FB-16EDCA5DD4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0250" y="0"/>
            <a:ext cx="2571750" cy="3429000"/>
          </a:xfrm>
        </p:spPr>
      </p:pic>
      <p:pic>
        <p:nvPicPr>
          <p:cNvPr id="7" name="Bildobjekt 6" descr="En bild som visar flaska, person, dryck, Människoansikte&#10;&#10;AI-genererat innehåll kan vara felaktigt.">
            <a:extLst>
              <a:ext uri="{FF2B5EF4-FFF2-40B4-BE49-F238E27FC236}">
                <a16:creationId xmlns:a16="http://schemas.microsoft.com/office/drawing/2014/main" id="{5362698D-9A37-5C05-CF09-8CC23602B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50" y="3429000"/>
            <a:ext cx="2571750" cy="3429000"/>
          </a:xfrm>
          <a:prstGeom prst="rect">
            <a:avLst/>
          </a:prstGeom>
        </p:spPr>
      </p:pic>
      <p:pic>
        <p:nvPicPr>
          <p:cNvPr id="9" name="Bildobjekt 8" descr="En bild som visar utomhus, gräs, himmel, dryck&#10;&#10;AI-genererat innehåll kan vara felaktigt.">
            <a:extLst>
              <a:ext uri="{FF2B5EF4-FFF2-40B4-BE49-F238E27FC236}">
                <a16:creationId xmlns:a16="http://schemas.microsoft.com/office/drawing/2014/main" id="{EABE3717-B50F-5529-32CF-521A9AA1A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505" y="0"/>
            <a:ext cx="1928813" cy="3429001"/>
          </a:xfrm>
          <a:prstGeom prst="rect">
            <a:avLst/>
          </a:prstGeom>
        </p:spPr>
      </p:pic>
      <p:pic>
        <p:nvPicPr>
          <p:cNvPr id="11" name="Bildobjekt 10" descr="En bild som visar dryck, Glasflaska, Alkoholdryck, text&#10;&#10;AI-genererat innehåll kan vara felaktigt.">
            <a:extLst>
              <a:ext uri="{FF2B5EF4-FFF2-40B4-BE49-F238E27FC236}">
                <a16:creationId xmlns:a16="http://schemas.microsoft.com/office/drawing/2014/main" id="{66FBBF1B-0F78-57C9-02CA-371E4BEE4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3841" y="3428991"/>
            <a:ext cx="1928813" cy="3429001"/>
          </a:xfrm>
          <a:prstGeom prst="rect">
            <a:avLst/>
          </a:prstGeom>
        </p:spPr>
      </p:pic>
      <p:pic>
        <p:nvPicPr>
          <p:cNvPr id="13" name="Bildobjekt 12" descr="En bild som visar person, dryck, klädsel, vin&#10;&#10;AI-genererat innehåll kan vara felaktigt.">
            <a:extLst>
              <a:ext uri="{FF2B5EF4-FFF2-40B4-BE49-F238E27FC236}">
                <a16:creationId xmlns:a16="http://schemas.microsoft.com/office/drawing/2014/main" id="{16CE6F51-0CC0-815F-608F-1284FDCEF0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8616" y="0"/>
            <a:ext cx="2571750" cy="3429000"/>
          </a:xfrm>
          <a:prstGeom prst="rect">
            <a:avLst/>
          </a:prstGeom>
        </p:spPr>
      </p:pic>
      <p:pic>
        <p:nvPicPr>
          <p:cNvPr id="15" name="Bildobjekt 14" descr="En bild som visar inomhus, Glasflaska, vin, dryck&#10;&#10;AI-genererat innehåll kan vara felaktigt.">
            <a:extLst>
              <a:ext uri="{FF2B5EF4-FFF2-40B4-BE49-F238E27FC236}">
                <a16:creationId xmlns:a16="http://schemas.microsoft.com/office/drawing/2014/main" id="{AC911888-2E04-C5F0-AB6E-8DE1177866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9568" y="3429000"/>
            <a:ext cx="2571750" cy="3429000"/>
          </a:xfrm>
          <a:prstGeom prst="rect">
            <a:avLst/>
          </a:prstGeom>
        </p:spPr>
      </p:pic>
      <p:pic>
        <p:nvPicPr>
          <p:cNvPr id="19" name="Bildobjekt 18" descr="En bild som visar dryck, person, Vinglas, bordsservis&#10;&#10;AI-genererat innehåll kan vara felaktigt.">
            <a:extLst>
              <a:ext uri="{FF2B5EF4-FFF2-40B4-BE49-F238E27FC236}">
                <a16:creationId xmlns:a16="http://schemas.microsoft.com/office/drawing/2014/main" id="{41D6C05D-EE22-B6F2-26B2-E0F230CE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1959" y="3428995"/>
            <a:ext cx="2571750" cy="3429001"/>
          </a:xfrm>
          <a:prstGeom prst="rect">
            <a:avLst/>
          </a:prstGeom>
        </p:spPr>
      </p:pic>
      <p:pic>
        <p:nvPicPr>
          <p:cNvPr id="23" name="Bildobjekt 22" descr="En bild som visar bordsservis, måltid, inomhus, mat&#10;&#10;AI-genererat innehåll kan vara felaktigt.">
            <a:extLst>
              <a:ext uri="{FF2B5EF4-FFF2-40B4-BE49-F238E27FC236}">
                <a16:creationId xmlns:a16="http://schemas.microsoft.com/office/drawing/2014/main" id="{6F31E1AA-48BB-96B1-20D6-CE0FA9F8BC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5209" y="0"/>
            <a:ext cx="1928810" cy="3428995"/>
          </a:xfrm>
          <a:prstGeom prst="rect">
            <a:avLst/>
          </a:prstGeom>
        </p:spPr>
      </p:pic>
      <p:pic>
        <p:nvPicPr>
          <p:cNvPr id="17" name="Bildobjekt 16" descr="En bild som visar person, klädsel, flaska, hylla&#10;&#10;AI-genererat innehåll kan vara felaktigt.">
            <a:extLst>
              <a:ext uri="{FF2B5EF4-FFF2-40B4-BE49-F238E27FC236}">
                <a16:creationId xmlns:a16="http://schemas.microsoft.com/office/drawing/2014/main" id="{FF32F51C-625F-74BE-E06F-BF14B6B068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0660" y="-12"/>
            <a:ext cx="1928812" cy="3428999"/>
          </a:xfrm>
          <a:prstGeom prst="rect">
            <a:avLst/>
          </a:prstGeom>
        </p:spPr>
      </p:pic>
      <p:pic>
        <p:nvPicPr>
          <p:cNvPr id="25" name="Bildobjekt 24" descr="En bild som visar person, klädsel, Människoansikte, inomhus&#10;&#10;AI-genererat innehåll kan vara felaktigt.">
            <a:extLst>
              <a:ext uri="{FF2B5EF4-FFF2-40B4-BE49-F238E27FC236}">
                <a16:creationId xmlns:a16="http://schemas.microsoft.com/office/drawing/2014/main" id="{EC992EEE-659A-2532-A9DA-547D434F81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32" y="3428991"/>
            <a:ext cx="2571750" cy="3429000"/>
          </a:xfrm>
          <a:prstGeom prst="rect">
            <a:avLst/>
          </a:prstGeom>
        </p:spPr>
      </p:pic>
      <p:sp>
        <p:nvSpPr>
          <p:cNvPr id="2" name="Rubrik 1">
            <a:extLst>
              <a:ext uri="{FF2B5EF4-FFF2-40B4-BE49-F238E27FC236}">
                <a16:creationId xmlns:a16="http://schemas.microsoft.com/office/drawing/2014/main" id="{D8F21DB3-1674-3269-5D2D-3DDF26805EFE}"/>
              </a:ext>
            </a:extLst>
          </p:cNvPr>
          <p:cNvSpPr>
            <a:spLocks noGrp="1"/>
          </p:cNvSpPr>
          <p:nvPr>
            <p:ph type="title"/>
          </p:nvPr>
        </p:nvSpPr>
        <p:spPr>
          <a:xfrm>
            <a:off x="2751450" y="2766206"/>
            <a:ext cx="6544950" cy="1325563"/>
          </a:xfrm>
        </p:spPr>
        <p:txBody>
          <a:bodyPr/>
          <a:lstStyle/>
          <a:p>
            <a:pPr algn="ctr"/>
            <a:r>
              <a:rPr lang="sv-SE" dirty="0">
                <a:solidFill>
                  <a:schemeClr val="bg1"/>
                </a:solidFill>
                <a:highlight>
                  <a:srgbClr val="000000"/>
                </a:highlight>
                <a:latin typeface="Biome" panose="020B0503030204020804" pitchFamily="34" charset="0"/>
                <a:cs typeface="Biome" panose="020B0503030204020804" pitchFamily="34" charset="0"/>
              </a:rPr>
              <a:t> Vad har vi i glaset? </a:t>
            </a:r>
          </a:p>
        </p:txBody>
      </p:sp>
      <p:pic>
        <p:nvPicPr>
          <p:cNvPr id="27" name="Bildobjekt 26" descr="En bild som visar utomhus, himmel, person, gräs&#10;&#10;AI-genererat innehåll kan vara felaktigt.">
            <a:extLst>
              <a:ext uri="{FF2B5EF4-FFF2-40B4-BE49-F238E27FC236}">
                <a16:creationId xmlns:a16="http://schemas.microsoft.com/office/drawing/2014/main" id="{7B4FB346-FFDB-294A-136A-F254470DE5CC}"/>
              </a:ext>
            </a:extLst>
          </p:cNvPr>
          <p:cNvPicPr>
            <a:picLocks noChangeAspect="1"/>
          </p:cNvPicPr>
          <p:nvPr/>
        </p:nvPicPr>
        <p:blipFill>
          <a:blip r:embed="rId12">
            <a:extLst>
              <a:ext uri="{28A0092B-C50C-407E-A947-70E740481C1C}">
                <a14:useLocalDpi xmlns:a14="http://schemas.microsoft.com/office/drawing/2010/main" val="0"/>
              </a:ext>
            </a:extLst>
          </a:blip>
          <a:srcRect l="16672" r="20481"/>
          <a:stretch>
            <a:fillRect/>
          </a:stretch>
        </p:blipFill>
        <p:spPr>
          <a:xfrm>
            <a:off x="8932" y="0"/>
            <a:ext cx="1616277" cy="3429000"/>
          </a:xfrm>
          <a:prstGeom prst="rect">
            <a:avLst/>
          </a:prstGeom>
        </p:spPr>
      </p:pic>
    </p:spTree>
    <p:extLst>
      <p:ext uri="{BB962C8B-B14F-4D97-AF65-F5344CB8AC3E}">
        <p14:creationId xmlns:p14="http://schemas.microsoft.com/office/powerpoint/2010/main" val="487660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5" name="Rektangel 14">
            <a:extLst>
              <a:ext uri="{FF2B5EF4-FFF2-40B4-BE49-F238E27FC236}">
                <a16:creationId xmlns:a16="http://schemas.microsoft.com/office/drawing/2014/main" id="{86FC72CF-50D1-2321-222D-2B51A7DF188F}"/>
              </a:ext>
            </a:extLst>
          </p:cNvPr>
          <p:cNvSpPr/>
          <p:nvPr/>
        </p:nvSpPr>
        <p:spPr>
          <a:xfrm>
            <a:off x="0" y="0"/>
            <a:ext cx="12192000" cy="6858000"/>
          </a:xfrm>
          <a:prstGeom prst="rect">
            <a:avLst/>
          </a:prstGeom>
          <a:solidFill>
            <a:srgbClr val="7030A0">
              <a:alpha val="8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Platshållare för innehåll 6">
            <a:extLst>
              <a:ext uri="{FF2B5EF4-FFF2-40B4-BE49-F238E27FC236}">
                <a16:creationId xmlns:a16="http://schemas.microsoft.com/office/drawing/2014/main" id="{3656DC35-3702-DE36-A95A-B8FA9745A595}"/>
              </a:ext>
            </a:extLst>
          </p:cNvPr>
          <p:cNvSpPr>
            <a:spLocks noGrp="1"/>
          </p:cNvSpPr>
          <p:nvPr>
            <p:ph idx="1"/>
          </p:nvPr>
        </p:nvSpPr>
        <p:spPr>
          <a:xfrm>
            <a:off x="3965854" y="2776683"/>
            <a:ext cx="7734112" cy="1090748"/>
          </a:xfrm>
        </p:spPr>
        <p:txBody>
          <a:bodyPr>
            <a:normAutofit fontScale="92500"/>
          </a:bodyPr>
          <a:lstStyle/>
          <a:p>
            <a:pPr marL="0" indent="0">
              <a:buNone/>
            </a:pPr>
            <a:r>
              <a:rPr lang="sv-SE" sz="6600" dirty="0">
                <a:solidFill>
                  <a:srgbClr val="FFC000"/>
                </a:solidFill>
                <a:latin typeface="Biome" panose="020B0502040204020203" pitchFamily="34" charset="0"/>
                <a:cs typeface="Biome" panose="020B0502040204020203" pitchFamily="34" charset="0"/>
              </a:rPr>
              <a:t>Vart ifrån är vinet?</a:t>
            </a:r>
            <a:endParaRPr lang="sv-SE" sz="6600" dirty="0">
              <a:solidFill>
                <a:srgbClr val="FFC000"/>
              </a:solidFill>
            </a:endParaRPr>
          </a:p>
        </p:txBody>
      </p:sp>
      <p:sp>
        <p:nvSpPr>
          <p:cNvPr id="8" name="Cirkel: ihålig 7">
            <a:extLst>
              <a:ext uri="{FF2B5EF4-FFF2-40B4-BE49-F238E27FC236}">
                <a16:creationId xmlns:a16="http://schemas.microsoft.com/office/drawing/2014/main" id="{0FD7A627-B290-838E-53EC-80BB32245C83}"/>
              </a:ext>
            </a:extLst>
          </p:cNvPr>
          <p:cNvSpPr/>
          <p:nvPr/>
        </p:nvSpPr>
        <p:spPr>
          <a:xfrm>
            <a:off x="-3117012" y="369000"/>
            <a:ext cx="6120000" cy="6120000"/>
          </a:xfrm>
          <a:prstGeom prst="donu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0" name="Blockbåge 9">
            <a:extLst>
              <a:ext uri="{FF2B5EF4-FFF2-40B4-BE49-F238E27FC236}">
                <a16:creationId xmlns:a16="http://schemas.microsoft.com/office/drawing/2014/main" id="{C1C3C202-AF76-5410-4CE7-DB124F8DD7F2}"/>
              </a:ext>
            </a:extLst>
          </p:cNvPr>
          <p:cNvSpPr/>
          <p:nvPr/>
        </p:nvSpPr>
        <p:spPr>
          <a:xfrm rot="16200000">
            <a:off x="-3292581" y="188978"/>
            <a:ext cx="6480000" cy="6480044"/>
          </a:xfrm>
          <a:prstGeom prst="blockArc">
            <a:avLst>
              <a:gd name="adj1" fmla="val 19415984"/>
              <a:gd name="adj2" fmla="val 52016"/>
              <a:gd name="adj3" fmla="val 2884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 name="Rubrik 1">
            <a:extLst>
              <a:ext uri="{FF2B5EF4-FFF2-40B4-BE49-F238E27FC236}">
                <a16:creationId xmlns:a16="http://schemas.microsoft.com/office/drawing/2014/main" id="{92F7351F-4958-2893-8A47-C9445E0A0EDB}"/>
              </a:ext>
            </a:extLst>
          </p:cNvPr>
          <p:cNvSpPr>
            <a:spLocks noGrp="1"/>
          </p:cNvSpPr>
          <p:nvPr>
            <p:ph type="title"/>
          </p:nvPr>
        </p:nvSpPr>
        <p:spPr>
          <a:xfrm>
            <a:off x="-399215" y="470147"/>
            <a:ext cx="2220002" cy="1599860"/>
          </a:xfrm>
        </p:spPr>
        <p:txBody>
          <a:bodyPr>
            <a:normAutofit/>
          </a:bodyPr>
          <a:lstStyle/>
          <a:p>
            <a:pPr algn="ctr"/>
            <a:r>
              <a:rPr lang="sv-SE" sz="4800" dirty="0">
                <a:solidFill>
                  <a:schemeClr val="bg1"/>
                </a:solidFill>
                <a:latin typeface="Biome" panose="020B0502040204020203" pitchFamily="34" charset="0"/>
                <a:cs typeface="Biome" panose="020B0502040204020203" pitchFamily="34" charset="0"/>
              </a:rPr>
              <a:t>10p</a:t>
            </a:r>
          </a:p>
        </p:txBody>
      </p:sp>
      <p:sp>
        <p:nvSpPr>
          <p:cNvPr id="11" name="Rubrik 1">
            <a:extLst>
              <a:ext uri="{FF2B5EF4-FFF2-40B4-BE49-F238E27FC236}">
                <a16:creationId xmlns:a16="http://schemas.microsoft.com/office/drawing/2014/main" id="{66DFC0A3-AFC2-02E2-AD86-BBC88895CB09}"/>
              </a:ext>
            </a:extLst>
          </p:cNvPr>
          <p:cNvSpPr txBox="1">
            <a:spLocks/>
          </p:cNvSpPr>
          <p:nvPr/>
        </p:nvSpPr>
        <p:spPr>
          <a:xfrm>
            <a:off x="710786" y="136007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8p</a:t>
            </a:r>
          </a:p>
        </p:txBody>
      </p:sp>
      <p:sp>
        <p:nvSpPr>
          <p:cNvPr id="12" name="Rubrik 1">
            <a:extLst>
              <a:ext uri="{FF2B5EF4-FFF2-40B4-BE49-F238E27FC236}">
                <a16:creationId xmlns:a16="http://schemas.microsoft.com/office/drawing/2014/main" id="{2820E0B9-C9E2-66DE-97DB-12257CAB3EE7}"/>
              </a:ext>
            </a:extLst>
          </p:cNvPr>
          <p:cNvSpPr txBox="1">
            <a:spLocks/>
          </p:cNvSpPr>
          <p:nvPr/>
        </p:nvSpPr>
        <p:spPr>
          <a:xfrm>
            <a:off x="1143032" y="252212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6p</a:t>
            </a:r>
          </a:p>
        </p:txBody>
      </p:sp>
      <p:sp>
        <p:nvSpPr>
          <p:cNvPr id="13" name="Rubrik 1">
            <a:extLst>
              <a:ext uri="{FF2B5EF4-FFF2-40B4-BE49-F238E27FC236}">
                <a16:creationId xmlns:a16="http://schemas.microsoft.com/office/drawing/2014/main" id="{2E5FC0DE-5B91-3ED0-0698-3F5137DB52D4}"/>
              </a:ext>
            </a:extLst>
          </p:cNvPr>
          <p:cNvSpPr txBox="1">
            <a:spLocks/>
          </p:cNvSpPr>
          <p:nvPr/>
        </p:nvSpPr>
        <p:spPr>
          <a:xfrm>
            <a:off x="664737" y="3951014"/>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4p</a:t>
            </a:r>
          </a:p>
        </p:txBody>
      </p:sp>
      <p:sp>
        <p:nvSpPr>
          <p:cNvPr id="14" name="Rubrik 1">
            <a:extLst>
              <a:ext uri="{FF2B5EF4-FFF2-40B4-BE49-F238E27FC236}">
                <a16:creationId xmlns:a16="http://schemas.microsoft.com/office/drawing/2014/main" id="{A80BA3A4-95A3-8DF6-F81F-9D47ABD18123}"/>
              </a:ext>
            </a:extLst>
          </p:cNvPr>
          <p:cNvSpPr txBox="1">
            <a:spLocks/>
          </p:cNvSpPr>
          <p:nvPr/>
        </p:nvSpPr>
        <p:spPr>
          <a:xfrm>
            <a:off x="-438372" y="4905963"/>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2p</a:t>
            </a:r>
          </a:p>
        </p:txBody>
      </p:sp>
    </p:spTree>
    <p:extLst>
      <p:ext uri="{BB962C8B-B14F-4D97-AF65-F5344CB8AC3E}">
        <p14:creationId xmlns:p14="http://schemas.microsoft.com/office/powerpoint/2010/main" val="2927694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B5CEB37-C77C-7CAF-821D-E05E2DBAD33A}"/>
            </a:ext>
          </a:extLst>
        </p:cNvPr>
        <p:cNvGrpSpPr/>
        <p:nvPr/>
      </p:nvGrpSpPr>
      <p:grpSpPr>
        <a:xfrm>
          <a:off x="0" y="0"/>
          <a:ext cx="0" cy="0"/>
          <a:chOff x="0" y="0"/>
          <a:chExt cx="0" cy="0"/>
        </a:xfrm>
      </p:grpSpPr>
      <p:sp>
        <p:nvSpPr>
          <p:cNvPr id="15" name="Rektangel 14">
            <a:extLst>
              <a:ext uri="{FF2B5EF4-FFF2-40B4-BE49-F238E27FC236}">
                <a16:creationId xmlns:a16="http://schemas.microsoft.com/office/drawing/2014/main" id="{1E22109B-3FDE-C406-2F8C-213B415D97A8}"/>
              </a:ext>
            </a:extLst>
          </p:cNvPr>
          <p:cNvSpPr/>
          <p:nvPr/>
        </p:nvSpPr>
        <p:spPr>
          <a:xfrm>
            <a:off x="0" y="0"/>
            <a:ext cx="12192000" cy="6858000"/>
          </a:xfrm>
          <a:prstGeom prst="rect">
            <a:avLst/>
          </a:prstGeom>
          <a:solidFill>
            <a:srgbClr val="7030A0">
              <a:alpha val="8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Platshållare för innehåll 6">
            <a:extLst>
              <a:ext uri="{FF2B5EF4-FFF2-40B4-BE49-F238E27FC236}">
                <a16:creationId xmlns:a16="http://schemas.microsoft.com/office/drawing/2014/main" id="{05587EF5-435A-22B2-848D-EF48189BDE2E}"/>
              </a:ext>
            </a:extLst>
          </p:cNvPr>
          <p:cNvSpPr>
            <a:spLocks noGrp="1"/>
          </p:cNvSpPr>
          <p:nvPr>
            <p:ph idx="1"/>
          </p:nvPr>
        </p:nvSpPr>
        <p:spPr>
          <a:xfrm>
            <a:off x="3363034" y="1431378"/>
            <a:ext cx="8313709" cy="3532507"/>
          </a:xfrm>
        </p:spPr>
        <p:txBody>
          <a:bodyPr>
            <a:normAutofit fontScale="55000" lnSpcReduction="20000"/>
          </a:bodyPr>
          <a:lstStyle/>
          <a:p>
            <a:pPr marL="0" indent="0" algn="just">
              <a:lnSpc>
                <a:spcPct val="120000"/>
              </a:lnSpc>
              <a:buNone/>
            </a:pPr>
            <a:r>
              <a:rPr lang="sv-SE" sz="6600" dirty="0">
                <a:solidFill>
                  <a:srgbClr val="FFC000"/>
                </a:solidFill>
                <a:latin typeface="Biome" panose="020B0502040204020203" pitchFamily="34" charset="0"/>
                <a:cs typeface="Biome" panose="020B0502040204020203" pitchFamily="34" charset="0"/>
              </a:rPr>
              <a:t>Klimatet här ger solmogen frukt, men naturen bromsar värmen genom vind och höjd. Resultatet blir fylliga viner med balans, tanniner och djup snarare än syltighet.</a:t>
            </a:r>
            <a:endParaRPr lang="sv-SE" sz="6600" dirty="0">
              <a:solidFill>
                <a:srgbClr val="FFC000"/>
              </a:solidFill>
            </a:endParaRPr>
          </a:p>
        </p:txBody>
      </p:sp>
      <p:sp>
        <p:nvSpPr>
          <p:cNvPr id="8" name="Cirkel: ihålig 7">
            <a:extLst>
              <a:ext uri="{FF2B5EF4-FFF2-40B4-BE49-F238E27FC236}">
                <a16:creationId xmlns:a16="http://schemas.microsoft.com/office/drawing/2014/main" id="{BF1A800A-34DA-AC2F-5997-5B1DF6545C42}"/>
              </a:ext>
            </a:extLst>
          </p:cNvPr>
          <p:cNvSpPr/>
          <p:nvPr/>
        </p:nvSpPr>
        <p:spPr>
          <a:xfrm>
            <a:off x="-3117012" y="369000"/>
            <a:ext cx="6120000" cy="6120000"/>
          </a:xfrm>
          <a:prstGeom prst="donu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0" name="Blockbåge 9">
            <a:extLst>
              <a:ext uri="{FF2B5EF4-FFF2-40B4-BE49-F238E27FC236}">
                <a16:creationId xmlns:a16="http://schemas.microsoft.com/office/drawing/2014/main" id="{9D99DF5E-7CE8-2597-773B-ABC70F6B3DC8}"/>
              </a:ext>
            </a:extLst>
          </p:cNvPr>
          <p:cNvSpPr/>
          <p:nvPr/>
        </p:nvSpPr>
        <p:spPr>
          <a:xfrm rot="18416556">
            <a:off x="-3292581" y="188978"/>
            <a:ext cx="6480000" cy="6480044"/>
          </a:xfrm>
          <a:prstGeom prst="blockArc">
            <a:avLst>
              <a:gd name="adj1" fmla="val 19415984"/>
              <a:gd name="adj2" fmla="val 52016"/>
              <a:gd name="adj3" fmla="val 2884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 name="Rubrik 1">
            <a:extLst>
              <a:ext uri="{FF2B5EF4-FFF2-40B4-BE49-F238E27FC236}">
                <a16:creationId xmlns:a16="http://schemas.microsoft.com/office/drawing/2014/main" id="{A9F21FB6-9C0A-684A-6033-10FC0523823B}"/>
              </a:ext>
            </a:extLst>
          </p:cNvPr>
          <p:cNvSpPr>
            <a:spLocks noGrp="1"/>
          </p:cNvSpPr>
          <p:nvPr>
            <p:ph type="title"/>
          </p:nvPr>
        </p:nvSpPr>
        <p:spPr>
          <a:xfrm>
            <a:off x="-399215" y="470147"/>
            <a:ext cx="2220002" cy="1599860"/>
          </a:xfrm>
        </p:spPr>
        <p:txBody>
          <a:bodyPr>
            <a:normAutofit/>
          </a:bodyPr>
          <a:lstStyle/>
          <a:p>
            <a:pPr algn="ctr"/>
            <a:r>
              <a:rPr lang="sv-SE" sz="6000" dirty="0">
                <a:solidFill>
                  <a:srgbClr val="7030A0"/>
                </a:solidFill>
                <a:latin typeface="Biome" panose="020B0502040204020203" pitchFamily="34" charset="0"/>
                <a:cs typeface="Biome" panose="020B0502040204020203" pitchFamily="34" charset="0"/>
              </a:rPr>
              <a:t>10p</a:t>
            </a:r>
          </a:p>
        </p:txBody>
      </p:sp>
      <p:sp>
        <p:nvSpPr>
          <p:cNvPr id="11" name="Rubrik 1">
            <a:extLst>
              <a:ext uri="{FF2B5EF4-FFF2-40B4-BE49-F238E27FC236}">
                <a16:creationId xmlns:a16="http://schemas.microsoft.com/office/drawing/2014/main" id="{1E43E3E6-135A-A7B1-FF56-46DC6D0064F5}"/>
              </a:ext>
            </a:extLst>
          </p:cNvPr>
          <p:cNvSpPr txBox="1">
            <a:spLocks/>
          </p:cNvSpPr>
          <p:nvPr/>
        </p:nvSpPr>
        <p:spPr>
          <a:xfrm>
            <a:off x="710786" y="136007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8p</a:t>
            </a:r>
          </a:p>
        </p:txBody>
      </p:sp>
      <p:sp>
        <p:nvSpPr>
          <p:cNvPr id="12" name="Rubrik 1">
            <a:extLst>
              <a:ext uri="{FF2B5EF4-FFF2-40B4-BE49-F238E27FC236}">
                <a16:creationId xmlns:a16="http://schemas.microsoft.com/office/drawing/2014/main" id="{800DE606-76BE-009B-D473-F35B49F63FBA}"/>
              </a:ext>
            </a:extLst>
          </p:cNvPr>
          <p:cNvSpPr txBox="1">
            <a:spLocks/>
          </p:cNvSpPr>
          <p:nvPr/>
        </p:nvSpPr>
        <p:spPr>
          <a:xfrm>
            <a:off x="1143032" y="252212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6p</a:t>
            </a:r>
          </a:p>
        </p:txBody>
      </p:sp>
      <p:sp>
        <p:nvSpPr>
          <p:cNvPr id="13" name="Rubrik 1">
            <a:extLst>
              <a:ext uri="{FF2B5EF4-FFF2-40B4-BE49-F238E27FC236}">
                <a16:creationId xmlns:a16="http://schemas.microsoft.com/office/drawing/2014/main" id="{F1445E55-B5BB-03B6-2295-58227CA9B68D}"/>
              </a:ext>
            </a:extLst>
          </p:cNvPr>
          <p:cNvSpPr txBox="1">
            <a:spLocks/>
          </p:cNvSpPr>
          <p:nvPr/>
        </p:nvSpPr>
        <p:spPr>
          <a:xfrm>
            <a:off x="664737" y="3951014"/>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4p</a:t>
            </a:r>
          </a:p>
        </p:txBody>
      </p:sp>
      <p:sp>
        <p:nvSpPr>
          <p:cNvPr id="14" name="Rubrik 1">
            <a:extLst>
              <a:ext uri="{FF2B5EF4-FFF2-40B4-BE49-F238E27FC236}">
                <a16:creationId xmlns:a16="http://schemas.microsoft.com/office/drawing/2014/main" id="{B00B00CF-BA04-ACE5-EA30-C90451FF5F95}"/>
              </a:ext>
            </a:extLst>
          </p:cNvPr>
          <p:cNvSpPr txBox="1">
            <a:spLocks/>
          </p:cNvSpPr>
          <p:nvPr/>
        </p:nvSpPr>
        <p:spPr>
          <a:xfrm>
            <a:off x="-438372" y="4905963"/>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2p</a:t>
            </a:r>
          </a:p>
        </p:txBody>
      </p:sp>
      <p:sp>
        <p:nvSpPr>
          <p:cNvPr id="4" name="Rektangel 3">
            <a:extLst>
              <a:ext uri="{FF2B5EF4-FFF2-40B4-BE49-F238E27FC236}">
                <a16:creationId xmlns:a16="http://schemas.microsoft.com/office/drawing/2014/main" id="{0C7F47D0-F2BD-CC2F-CB91-DA144FA704D5}"/>
              </a:ext>
            </a:extLst>
          </p:cNvPr>
          <p:cNvSpPr/>
          <p:nvPr/>
        </p:nvSpPr>
        <p:spPr>
          <a:xfrm>
            <a:off x="0" y="6534000"/>
            <a:ext cx="12192000" cy="352177"/>
          </a:xfrm>
          <a:prstGeom prst="rect">
            <a:avLst/>
          </a:prstGeom>
          <a:solidFill>
            <a:srgbClr val="FFC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47844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20000"/>
                                        <p:tgtEl>
                                          <p:spTgt spid="4"/>
                                        </p:tgtEl>
                                        <p:attrNameLst>
                                          <p:attrName>ppt_x</p:attrName>
                                        </p:attrNameLst>
                                      </p:cBhvr>
                                      <p:tavLst>
                                        <p:tav tm="0">
                                          <p:val>
                                            <p:strVal val="ppt_x"/>
                                          </p:val>
                                        </p:tav>
                                        <p:tav tm="100000">
                                          <p:val>
                                            <p:strVal val="0-ppt_w/2"/>
                                          </p:val>
                                        </p:tav>
                                      </p:tavLst>
                                    </p:anim>
                                    <p:anim calcmode="lin" valueType="num">
                                      <p:cBhvr additive="base">
                                        <p:cTn id="7" dur="20000"/>
                                        <p:tgtEl>
                                          <p:spTgt spid="4"/>
                                        </p:tgtEl>
                                        <p:attrNameLst>
                                          <p:attrName>ppt_y</p:attrName>
                                        </p:attrNameLst>
                                      </p:cBhvr>
                                      <p:tavLst>
                                        <p:tav tm="0">
                                          <p:val>
                                            <p:strVal val="ppt_y"/>
                                          </p:val>
                                        </p:tav>
                                        <p:tav tm="100000">
                                          <p:val>
                                            <p:strVal val="ppt_y"/>
                                          </p:val>
                                        </p:tav>
                                      </p:tavLst>
                                    </p:anim>
                                    <p:set>
                                      <p:cBhvr>
                                        <p:cTn id="8" dur="1" fill="hold">
                                          <p:stCondLst>
                                            <p:cond delay="19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9D12365-B9A1-89FA-E18A-67C377026964}"/>
            </a:ext>
          </a:extLst>
        </p:cNvPr>
        <p:cNvGrpSpPr/>
        <p:nvPr/>
      </p:nvGrpSpPr>
      <p:grpSpPr>
        <a:xfrm>
          <a:off x="0" y="0"/>
          <a:ext cx="0" cy="0"/>
          <a:chOff x="0" y="0"/>
          <a:chExt cx="0" cy="0"/>
        </a:xfrm>
      </p:grpSpPr>
      <p:sp>
        <p:nvSpPr>
          <p:cNvPr id="15" name="Rektangel 14">
            <a:extLst>
              <a:ext uri="{FF2B5EF4-FFF2-40B4-BE49-F238E27FC236}">
                <a16:creationId xmlns:a16="http://schemas.microsoft.com/office/drawing/2014/main" id="{4F6419B2-8CE3-B65A-9C56-5165C3F01414}"/>
              </a:ext>
            </a:extLst>
          </p:cNvPr>
          <p:cNvSpPr/>
          <p:nvPr/>
        </p:nvSpPr>
        <p:spPr>
          <a:xfrm>
            <a:off x="0" y="0"/>
            <a:ext cx="12192000" cy="6858000"/>
          </a:xfrm>
          <a:prstGeom prst="rect">
            <a:avLst/>
          </a:prstGeom>
          <a:solidFill>
            <a:srgbClr val="7030A0">
              <a:alpha val="8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Platshållare för innehåll 6">
            <a:extLst>
              <a:ext uri="{FF2B5EF4-FFF2-40B4-BE49-F238E27FC236}">
                <a16:creationId xmlns:a16="http://schemas.microsoft.com/office/drawing/2014/main" id="{2FE8F06A-EF7B-DC79-6DC7-B77FF3890D57}"/>
              </a:ext>
            </a:extLst>
          </p:cNvPr>
          <p:cNvSpPr>
            <a:spLocks noGrp="1"/>
          </p:cNvSpPr>
          <p:nvPr>
            <p:ph idx="1"/>
          </p:nvPr>
        </p:nvSpPr>
        <p:spPr>
          <a:xfrm>
            <a:off x="3363034" y="1431378"/>
            <a:ext cx="8313709" cy="3532507"/>
          </a:xfrm>
        </p:spPr>
        <p:txBody>
          <a:bodyPr>
            <a:normAutofit fontScale="47500" lnSpcReduction="20000"/>
          </a:bodyPr>
          <a:lstStyle/>
          <a:p>
            <a:pPr marL="0" indent="0" algn="just">
              <a:lnSpc>
                <a:spcPct val="120000"/>
              </a:lnSpc>
              <a:buNone/>
            </a:pPr>
            <a:r>
              <a:rPr lang="sv-SE" sz="6600" dirty="0">
                <a:solidFill>
                  <a:srgbClr val="FFC000"/>
                </a:solidFill>
                <a:latin typeface="Biome" panose="020B0502040204020203" pitchFamily="34" charset="0"/>
                <a:cs typeface="Biome" panose="020B0502040204020203" pitchFamily="34" charset="0"/>
              </a:rPr>
              <a:t>Vinet kommer från en plats där gamla vinideal möter nya världens uttryck. Här används ofta franska ekfat, strukturen är tydlig och många viner görs för att kunna lagras trots att klimatet i grunden är varmt och generöst.</a:t>
            </a:r>
            <a:endParaRPr lang="sv-SE" sz="6600" dirty="0">
              <a:solidFill>
                <a:srgbClr val="FFC000"/>
              </a:solidFill>
            </a:endParaRPr>
          </a:p>
        </p:txBody>
      </p:sp>
      <p:sp>
        <p:nvSpPr>
          <p:cNvPr id="8" name="Cirkel: ihålig 7">
            <a:extLst>
              <a:ext uri="{FF2B5EF4-FFF2-40B4-BE49-F238E27FC236}">
                <a16:creationId xmlns:a16="http://schemas.microsoft.com/office/drawing/2014/main" id="{6784DD9B-6660-2E67-3191-C7B2877511AA}"/>
              </a:ext>
            </a:extLst>
          </p:cNvPr>
          <p:cNvSpPr/>
          <p:nvPr/>
        </p:nvSpPr>
        <p:spPr>
          <a:xfrm>
            <a:off x="-3117012" y="369000"/>
            <a:ext cx="6120000" cy="6120000"/>
          </a:xfrm>
          <a:prstGeom prst="donu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0" name="Blockbåge 9">
            <a:extLst>
              <a:ext uri="{FF2B5EF4-FFF2-40B4-BE49-F238E27FC236}">
                <a16:creationId xmlns:a16="http://schemas.microsoft.com/office/drawing/2014/main" id="{B9DF30D7-7FAE-0254-D91D-87ECBF3B3030}"/>
              </a:ext>
            </a:extLst>
          </p:cNvPr>
          <p:cNvSpPr/>
          <p:nvPr/>
        </p:nvSpPr>
        <p:spPr>
          <a:xfrm rot="20595014">
            <a:off x="-3292581" y="188978"/>
            <a:ext cx="6480000" cy="6480044"/>
          </a:xfrm>
          <a:prstGeom prst="blockArc">
            <a:avLst>
              <a:gd name="adj1" fmla="val 19415984"/>
              <a:gd name="adj2" fmla="val 52016"/>
              <a:gd name="adj3" fmla="val 2884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 name="Rubrik 1">
            <a:extLst>
              <a:ext uri="{FF2B5EF4-FFF2-40B4-BE49-F238E27FC236}">
                <a16:creationId xmlns:a16="http://schemas.microsoft.com/office/drawing/2014/main" id="{4CA23BD6-2D4D-4FB2-2F29-3A8144D5EF4A}"/>
              </a:ext>
            </a:extLst>
          </p:cNvPr>
          <p:cNvSpPr>
            <a:spLocks noGrp="1"/>
          </p:cNvSpPr>
          <p:nvPr>
            <p:ph type="title"/>
          </p:nvPr>
        </p:nvSpPr>
        <p:spPr>
          <a:xfrm>
            <a:off x="-399215" y="470147"/>
            <a:ext cx="2220002" cy="1599860"/>
          </a:xfrm>
        </p:spPr>
        <p:txBody>
          <a:bodyPr>
            <a:normAutofit/>
          </a:bodyPr>
          <a:lstStyle/>
          <a:p>
            <a:pPr algn="ctr"/>
            <a:r>
              <a:rPr lang="sv-SE" sz="4800" dirty="0">
                <a:solidFill>
                  <a:schemeClr val="bg1"/>
                </a:solidFill>
                <a:latin typeface="Biome" panose="020B0502040204020203" pitchFamily="34" charset="0"/>
                <a:cs typeface="Biome" panose="020B0502040204020203" pitchFamily="34" charset="0"/>
              </a:rPr>
              <a:t>10p</a:t>
            </a:r>
          </a:p>
        </p:txBody>
      </p:sp>
      <p:sp>
        <p:nvSpPr>
          <p:cNvPr id="11" name="Rubrik 1">
            <a:extLst>
              <a:ext uri="{FF2B5EF4-FFF2-40B4-BE49-F238E27FC236}">
                <a16:creationId xmlns:a16="http://schemas.microsoft.com/office/drawing/2014/main" id="{0EFAD169-F57A-1E4B-09A7-F0C09B846E87}"/>
              </a:ext>
            </a:extLst>
          </p:cNvPr>
          <p:cNvSpPr txBox="1">
            <a:spLocks/>
          </p:cNvSpPr>
          <p:nvPr/>
        </p:nvSpPr>
        <p:spPr>
          <a:xfrm>
            <a:off x="710786" y="136007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6000" dirty="0">
                <a:solidFill>
                  <a:srgbClr val="7030A0"/>
                </a:solidFill>
                <a:latin typeface="Biome" panose="020B0502040204020203" pitchFamily="34" charset="0"/>
                <a:cs typeface="Biome" panose="020B0502040204020203" pitchFamily="34" charset="0"/>
              </a:rPr>
              <a:t>8p</a:t>
            </a:r>
          </a:p>
        </p:txBody>
      </p:sp>
      <p:sp>
        <p:nvSpPr>
          <p:cNvPr id="12" name="Rubrik 1">
            <a:extLst>
              <a:ext uri="{FF2B5EF4-FFF2-40B4-BE49-F238E27FC236}">
                <a16:creationId xmlns:a16="http://schemas.microsoft.com/office/drawing/2014/main" id="{AE71EA10-F0B7-4195-2922-24C85758A065}"/>
              </a:ext>
            </a:extLst>
          </p:cNvPr>
          <p:cNvSpPr txBox="1">
            <a:spLocks/>
          </p:cNvSpPr>
          <p:nvPr/>
        </p:nvSpPr>
        <p:spPr>
          <a:xfrm>
            <a:off x="1143032" y="252212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6p</a:t>
            </a:r>
          </a:p>
        </p:txBody>
      </p:sp>
      <p:sp>
        <p:nvSpPr>
          <p:cNvPr id="13" name="Rubrik 1">
            <a:extLst>
              <a:ext uri="{FF2B5EF4-FFF2-40B4-BE49-F238E27FC236}">
                <a16:creationId xmlns:a16="http://schemas.microsoft.com/office/drawing/2014/main" id="{DD4F5316-E455-B30C-57CD-CE7B12F8BFDA}"/>
              </a:ext>
            </a:extLst>
          </p:cNvPr>
          <p:cNvSpPr txBox="1">
            <a:spLocks/>
          </p:cNvSpPr>
          <p:nvPr/>
        </p:nvSpPr>
        <p:spPr>
          <a:xfrm>
            <a:off x="664737" y="3951014"/>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4p</a:t>
            </a:r>
          </a:p>
        </p:txBody>
      </p:sp>
      <p:sp>
        <p:nvSpPr>
          <p:cNvPr id="14" name="Rubrik 1">
            <a:extLst>
              <a:ext uri="{FF2B5EF4-FFF2-40B4-BE49-F238E27FC236}">
                <a16:creationId xmlns:a16="http://schemas.microsoft.com/office/drawing/2014/main" id="{301D5CAE-43CA-87C0-B6F6-7A30C7760836}"/>
              </a:ext>
            </a:extLst>
          </p:cNvPr>
          <p:cNvSpPr txBox="1">
            <a:spLocks/>
          </p:cNvSpPr>
          <p:nvPr/>
        </p:nvSpPr>
        <p:spPr>
          <a:xfrm>
            <a:off x="-438372" y="4905963"/>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2p</a:t>
            </a:r>
          </a:p>
        </p:txBody>
      </p:sp>
      <p:sp>
        <p:nvSpPr>
          <p:cNvPr id="4" name="Rektangel 3">
            <a:extLst>
              <a:ext uri="{FF2B5EF4-FFF2-40B4-BE49-F238E27FC236}">
                <a16:creationId xmlns:a16="http://schemas.microsoft.com/office/drawing/2014/main" id="{AA16C4AF-3AFD-F7DB-62E5-B89BF88D7B99}"/>
              </a:ext>
            </a:extLst>
          </p:cNvPr>
          <p:cNvSpPr/>
          <p:nvPr/>
        </p:nvSpPr>
        <p:spPr>
          <a:xfrm>
            <a:off x="0" y="6534000"/>
            <a:ext cx="12192000" cy="352177"/>
          </a:xfrm>
          <a:prstGeom prst="rect">
            <a:avLst/>
          </a:prstGeom>
          <a:solidFill>
            <a:srgbClr val="FFC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745651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20000"/>
                                        <p:tgtEl>
                                          <p:spTgt spid="4"/>
                                        </p:tgtEl>
                                        <p:attrNameLst>
                                          <p:attrName>ppt_x</p:attrName>
                                        </p:attrNameLst>
                                      </p:cBhvr>
                                      <p:tavLst>
                                        <p:tav tm="0">
                                          <p:val>
                                            <p:strVal val="ppt_x"/>
                                          </p:val>
                                        </p:tav>
                                        <p:tav tm="100000">
                                          <p:val>
                                            <p:strVal val="0-ppt_w/2"/>
                                          </p:val>
                                        </p:tav>
                                      </p:tavLst>
                                    </p:anim>
                                    <p:anim calcmode="lin" valueType="num">
                                      <p:cBhvr additive="base">
                                        <p:cTn id="7" dur="20000"/>
                                        <p:tgtEl>
                                          <p:spTgt spid="4"/>
                                        </p:tgtEl>
                                        <p:attrNameLst>
                                          <p:attrName>ppt_y</p:attrName>
                                        </p:attrNameLst>
                                      </p:cBhvr>
                                      <p:tavLst>
                                        <p:tav tm="0">
                                          <p:val>
                                            <p:strVal val="ppt_y"/>
                                          </p:val>
                                        </p:tav>
                                        <p:tav tm="100000">
                                          <p:val>
                                            <p:strVal val="ppt_y"/>
                                          </p:val>
                                        </p:tav>
                                      </p:tavLst>
                                    </p:anim>
                                    <p:set>
                                      <p:cBhvr>
                                        <p:cTn id="8" dur="1" fill="hold">
                                          <p:stCondLst>
                                            <p:cond delay="19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2078C018-BC81-F35C-B478-5A318A91596E}"/>
            </a:ext>
          </a:extLst>
        </p:cNvPr>
        <p:cNvGrpSpPr/>
        <p:nvPr/>
      </p:nvGrpSpPr>
      <p:grpSpPr>
        <a:xfrm>
          <a:off x="0" y="0"/>
          <a:ext cx="0" cy="0"/>
          <a:chOff x="0" y="0"/>
          <a:chExt cx="0" cy="0"/>
        </a:xfrm>
      </p:grpSpPr>
      <p:sp>
        <p:nvSpPr>
          <p:cNvPr id="15" name="Rektangel 14">
            <a:extLst>
              <a:ext uri="{FF2B5EF4-FFF2-40B4-BE49-F238E27FC236}">
                <a16:creationId xmlns:a16="http://schemas.microsoft.com/office/drawing/2014/main" id="{5E52AC4C-F537-AB9D-00CD-4147FA8BF194}"/>
              </a:ext>
            </a:extLst>
          </p:cNvPr>
          <p:cNvSpPr/>
          <p:nvPr/>
        </p:nvSpPr>
        <p:spPr>
          <a:xfrm>
            <a:off x="0" y="0"/>
            <a:ext cx="12192000" cy="6858000"/>
          </a:xfrm>
          <a:prstGeom prst="rect">
            <a:avLst/>
          </a:prstGeom>
          <a:solidFill>
            <a:srgbClr val="7030A0">
              <a:alpha val="8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Platshållare för innehåll 6">
            <a:extLst>
              <a:ext uri="{FF2B5EF4-FFF2-40B4-BE49-F238E27FC236}">
                <a16:creationId xmlns:a16="http://schemas.microsoft.com/office/drawing/2014/main" id="{80595068-9C94-2474-A28C-3A541A7ED288}"/>
              </a:ext>
            </a:extLst>
          </p:cNvPr>
          <p:cNvSpPr>
            <a:spLocks noGrp="1"/>
          </p:cNvSpPr>
          <p:nvPr>
            <p:ph idx="1"/>
          </p:nvPr>
        </p:nvSpPr>
        <p:spPr>
          <a:xfrm>
            <a:off x="3363034" y="1431378"/>
            <a:ext cx="8313709" cy="3532507"/>
          </a:xfrm>
        </p:spPr>
        <p:txBody>
          <a:bodyPr>
            <a:normAutofit fontScale="55000" lnSpcReduction="20000"/>
          </a:bodyPr>
          <a:lstStyle/>
          <a:p>
            <a:pPr marL="0" indent="0" algn="just">
              <a:lnSpc>
                <a:spcPct val="120000"/>
              </a:lnSpc>
              <a:buNone/>
            </a:pPr>
            <a:r>
              <a:rPr lang="sv-SE" sz="6600" dirty="0">
                <a:solidFill>
                  <a:srgbClr val="FFC000"/>
                </a:solidFill>
                <a:latin typeface="Biome" panose="020B0502040204020203" pitchFamily="34" charset="0"/>
                <a:cs typeface="Biome" panose="020B0502040204020203" pitchFamily="34" charset="0"/>
              </a:rPr>
              <a:t>Druvan i glaset är ovanlig globalt men central där den odlas. Den har sitt ursprung i ett vinland som ofta förknippas med grill, rökiga smaker och kraftfulla röda viner.</a:t>
            </a:r>
            <a:endParaRPr lang="sv-SE" sz="6600" dirty="0">
              <a:solidFill>
                <a:srgbClr val="FFC000"/>
              </a:solidFill>
            </a:endParaRPr>
          </a:p>
        </p:txBody>
      </p:sp>
      <p:sp>
        <p:nvSpPr>
          <p:cNvPr id="8" name="Cirkel: ihålig 7">
            <a:extLst>
              <a:ext uri="{FF2B5EF4-FFF2-40B4-BE49-F238E27FC236}">
                <a16:creationId xmlns:a16="http://schemas.microsoft.com/office/drawing/2014/main" id="{15358AFA-928C-EF35-331A-E3A57778EFF5}"/>
              </a:ext>
            </a:extLst>
          </p:cNvPr>
          <p:cNvSpPr/>
          <p:nvPr/>
        </p:nvSpPr>
        <p:spPr>
          <a:xfrm>
            <a:off x="-3117012" y="369000"/>
            <a:ext cx="6120000" cy="6120000"/>
          </a:xfrm>
          <a:prstGeom prst="donu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0" name="Blockbåge 9">
            <a:extLst>
              <a:ext uri="{FF2B5EF4-FFF2-40B4-BE49-F238E27FC236}">
                <a16:creationId xmlns:a16="http://schemas.microsoft.com/office/drawing/2014/main" id="{FF72264C-7E27-4876-F0DF-B7418A30D032}"/>
              </a:ext>
            </a:extLst>
          </p:cNvPr>
          <p:cNvSpPr/>
          <p:nvPr/>
        </p:nvSpPr>
        <p:spPr>
          <a:xfrm rot="931263">
            <a:off x="-3292581" y="188978"/>
            <a:ext cx="6480000" cy="6480044"/>
          </a:xfrm>
          <a:prstGeom prst="blockArc">
            <a:avLst>
              <a:gd name="adj1" fmla="val 19415984"/>
              <a:gd name="adj2" fmla="val 52016"/>
              <a:gd name="adj3" fmla="val 2884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 name="Rubrik 1">
            <a:extLst>
              <a:ext uri="{FF2B5EF4-FFF2-40B4-BE49-F238E27FC236}">
                <a16:creationId xmlns:a16="http://schemas.microsoft.com/office/drawing/2014/main" id="{A45774FE-8DB9-3450-2668-97470ABDCDE9}"/>
              </a:ext>
            </a:extLst>
          </p:cNvPr>
          <p:cNvSpPr>
            <a:spLocks noGrp="1"/>
          </p:cNvSpPr>
          <p:nvPr>
            <p:ph type="title"/>
          </p:nvPr>
        </p:nvSpPr>
        <p:spPr>
          <a:xfrm>
            <a:off x="-399215" y="470147"/>
            <a:ext cx="2220002" cy="1599860"/>
          </a:xfrm>
        </p:spPr>
        <p:txBody>
          <a:bodyPr>
            <a:normAutofit/>
          </a:bodyPr>
          <a:lstStyle/>
          <a:p>
            <a:pPr algn="ctr"/>
            <a:r>
              <a:rPr lang="sv-SE" sz="4800" dirty="0">
                <a:solidFill>
                  <a:schemeClr val="bg1"/>
                </a:solidFill>
                <a:latin typeface="Biome" panose="020B0502040204020203" pitchFamily="34" charset="0"/>
                <a:cs typeface="Biome" panose="020B0502040204020203" pitchFamily="34" charset="0"/>
              </a:rPr>
              <a:t>10p</a:t>
            </a:r>
          </a:p>
        </p:txBody>
      </p:sp>
      <p:sp>
        <p:nvSpPr>
          <p:cNvPr id="11" name="Rubrik 1">
            <a:extLst>
              <a:ext uri="{FF2B5EF4-FFF2-40B4-BE49-F238E27FC236}">
                <a16:creationId xmlns:a16="http://schemas.microsoft.com/office/drawing/2014/main" id="{35BBFBB1-A683-6E55-81B5-9A9EE109916C}"/>
              </a:ext>
            </a:extLst>
          </p:cNvPr>
          <p:cNvSpPr txBox="1">
            <a:spLocks/>
          </p:cNvSpPr>
          <p:nvPr/>
        </p:nvSpPr>
        <p:spPr>
          <a:xfrm>
            <a:off x="710786" y="136007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8p</a:t>
            </a:r>
          </a:p>
        </p:txBody>
      </p:sp>
      <p:sp>
        <p:nvSpPr>
          <p:cNvPr id="12" name="Rubrik 1">
            <a:extLst>
              <a:ext uri="{FF2B5EF4-FFF2-40B4-BE49-F238E27FC236}">
                <a16:creationId xmlns:a16="http://schemas.microsoft.com/office/drawing/2014/main" id="{56F1736F-75EB-69B8-9ACF-04575F2763BA}"/>
              </a:ext>
            </a:extLst>
          </p:cNvPr>
          <p:cNvSpPr txBox="1">
            <a:spLocks/>
          </p:cNvSpPr>
          <p:nvPr/>
        </p:nvSpPr>
        <p:spPr>
          <a:xfrm>
            <a:off x="1143032" y="252212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6000" dirty="0">
                <a:solidFill>
                  <a:srgbClr val="7030A0"/>
                </a:solidFill>
                <a:latin typeface="Biome" panose="020B0502040204020203" pitchFamily="34" charset="0"/>
                <a:cs typeface="Biome" panose="020B0502040204020203" pitchFamily="34" charset="0"/>
              </a:rPr>
              <a:t>6p</a:t>
            </a:r>
          </a:p>
        </p:txBody>
      </p:sp>
      <p:sp>
        <p:nvSpPr>
          <p:cNvPr id="13" name="Rubrik 1">
            <a:extLst>
              <a:ext uri="{FF2B5EF4-FFF2-40B4-BE49-F238E27FC236}">
                <a16:creationId xmlns:a16="http://schemas.microsoft.com/office/drawing/2014/main" id="{3906DC95-E79F-9DF3-63C4-41847AD7ECE1}"/>
              </a:ext>
            </a:extLst>
          </p:cNvPr>
          <p:cNvSpPr txBox="1">
            <a:spLocks/>
          </p:cNvSpPr>
          <p:nvPr/>
        </p:nvSpPr>
        <p:spPr>
          <a:xfrm>
            <a:off x="664737" y="3951014"/>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4p</a:t>
            </a:r>
          </a:p>
        </p:txBody>
      </p:sp>
      <p:sp>
        <p:nvSpPr>
          <p:cNvPr id="14" name="Rubrik 1">
            <a:extLst>
              <a:ext uri="{FF2B5EF4-FFF2-40B4-BE49-F238E27FC236}">
                <a16:creationId xmlns:a16="http://schemas.microsoft.com/office/drawing/2014/main" id="{A75F2A56-8683-4E8E-A784-EB576B975360}"/>
              </a:ext>
            </a:extLst>
          </p:cNvPr>
          <p:cNvSpPr txBox="1">
            <a:spLocks/>
          </p:cNvSpPr>
          <p:nvPr/>
        </p:nvSpPr>
        <p:spPr>
          <a:xfrm>
            <a:off x="-438372" y="4905963"/>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2p</a:t>
            </a:r>
          </a:p>
        </p:txBody>
      </p:sp>
      <p:sp>
        <p:nvSpPr>
          <p:cNvPr id="4" name="Rektangel 3">
            <a:extLst>
              <a:ext uri="{FF2B5EF4-FFF2-40B4-BE49-F238E27FC236}">
                <a16:creationId xmlns:a16="http://schemas.microsoft.com/office/drawing/2014/main" id="{5473E90A-8E3A-1413-708D-E8D067508410}"/>
              </a:ext>
            </a:extLst>
          </p:cNvPr>
          <p:cNvSpPr/>
          <p:nvPr/>
        </p:nvSpPr>
        <p:spPr>
          <a:xfrm>
            <a:off x="0" y="6534000"/>
            <a:ext cx="12192000" cy="352177"/>
          </a:xfrm>
          <a:prstGeom prst="rect">
            <a:avLst/>
          </a:prstGeom>
          <a:solidFill>
            <a:srgbClr val="FFC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9128762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20000"/>
                                        <p:tgtEl>
                                          <p:spTgt spid="4"/>
                                        </p:tgtEl>
                                        <p:attrNameLst>
                                          <p:attrName>ppt_x</p:attrName>
                                        </p:attrNameLst>
                                      </p:cBhvr>
                                      <p:tavLst>
                                        <p:tav tm="0">
                                          <p:val>
                                            <p:strVal val="ppt_x"/>
                                          </p:val>
                                        </p:tav>
                                        <p:tav tm="100000">
                                          <p:val>
                                            <p:strVal val="0-ppt_w/2"/>
                                          </p:val>
                                        </p:tav>
                                      </p:tavLst>
                                    </p:anim>
                                    <p:anim calcmode="lin" valueType="num">
                                      <p:cBhvr additive="base">
                                        <p:cTn id="7" dur="20000"/>
                                        <p:tgtEl>
                                          <p:spTgt spid="4"/>
                                        </p:tgtEl>
                                        <p:attrNameLst>
                                          <p:attrName>ppt_y</p:attrName>
                                        </p:attrNameLst>
                                      </p:cBhvr>
                                      <p:tavLst>
                                        <p:tav tm="0">
                                          <p:val>
                                            <p:strVal val="ppt_y"/>
                                          </p:val>
                                        </p:tav>
                                        <p:tav tm="100000">
                                          <p:val>
                                            <p:strVal val="ppt_y"/>
                                          </p:val>
                                        </p:tav>
                                      </p:tavLst>
                                    </p:anim>
                                    <p:set>
                                      <p:cBhvr>
                                        <p:cTn id="8" dur="1" fill="hold">
                                          <p:stCondLst>
                                            <p:cond delay="19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03D89CE3-9673-6F22-B546-0876A4F175FE}"/>
            </a:ext>
          </a:extLst>
        </p:cNvPr>
        <p:cNvGrpSpPr/>
        <p:nvPr/>
      </p:nvGrpSpPr>
      <p:grpSpPr>
        <a:xfrm>
          <a:off x="0" y="0"/>
          <a:ext cx="0" cy="0"/>
          <a:chOff x="0" y="0"/>
          <a:chExt cx="0" cy="0"/>
        </a:xfrm>
      </p:grpSpPr>
      <p:sp>
        <p:nvSpPr>
          <p:cNvPr id="15" name="Rektangel 14">
            <a:extLst>
              <a:ext uri="{FF2B5EF4-FFF2-40B4-BE49-F238E27FC236}">
                <a16:creationId xmlns:a16="http://schemas.microsoft.com/office/drawing/2014/main" id="{15AD1F73-C6AA-093B-8935-5ADDDDED4FE2}"/>
              </a:ext>
            </a:extLst>
          </p:cNvPr>
          <p:cNvSpPr/>
          <p:nvPr/>
        </p:nvSpPr>
        <p:spPr>
          <a:xfrm>
            <a:off x="0" y="0"/>
            <a:ext cx="12192000" cy="6858000"/>
          </a:xfrm>
          <a:prstGeom prst="rect">
            <a:avLst/>
          </a:prstGeom>
          <a:solidFill>
            <a:srgbClr val="7030A0">
              <a:alpha val="8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Platshållare för innehåll 6">
            <a:extLst>
              <a:ext uri="{FF2B5EF4-FFF2-40B4-BE49-F238E27FC236}">
                <a16:creationId xmlns:a16="http://schemas.microsoft.com/office/drawing/2014/main" id="{28B74FCC-7104-B7C4-4A0B-EA4D9787E933}"/>
              </a:ext>
            </a:extLst>
          </p:cNvPr>
          <p:cNvSpPr>
            <a:spLocks noGrp="1"/>
          </p:cNvSpPr>
          <p:nvPr>
            <p:ph idx="1"/>
          </p:nvPr>
        </p:nvSpPr>
        <p:spPr>
          <a:xfrm>
            <a:off x="3363034" y="1431378"/>
            <a:ext cx="8313709" cy="3532507"/>
          </a:xfrm>
        </p:spPr>
        <p:txBody>
          <a:bodyPr>
            <a:normAutofit fontScale="62500" lnSpcReduction="20000"/>
          </a:bodyPr>
          <a:lstStyle/>
          <a:p>
            <a:pPr marL="0" indent="0" algn="just">
              <a:lnSpc>
                <a:spcPct val="120000"/>
              </a:lnSpc>
              <a:buNone/>
            </a:pPr>
            <a:r>
              <a:rPr lang="sv-SE" sz="6600" dirty="0">
                <a:solidFill>
                  <a:srgbClr val="FFC000"/>
                </a:solidFill>
                <a:latin typeface="Biome" panose="020B0502040204020203" pitchFamily="34" charset="0"/>
                <a:cs typeface="Biome" panose="020B0502040204020203" pitchFamily="34" charset="0"/>
              </a:rPr>
              <a:t>Geografiskt sett är vi nära kusten, där två hav möter varandra och vin kanske inte är det första man tänker på för denna kontinent</a:t>
            </a:r>
            <a:endParaRPr lang="sv-SE" sz="6600" dirty="0">
              <a:solidFill>
                <a:srgbClr val="FFC000"/>
              </a:solidFill>
            </a:endParaRPr>
          </a:p>
        </p:txBody>
      </p:sp>
      <p:sp>
        <p:nvSpPr>
          <p:cNvPr id="8" name="Cirkel: ihålig 7">
            <a:extLst>
              <a:ext uri="{FF2B5EF4-FFF2-40B4-BE49-F238E27FC236}">
                <a16:creationId xmlns:a16="http://schemas.microsoft.com/office/drawing/2014/main" id="{8711C21D-94ED-7195-5C61-4E9CC87F2D7F}"/>
              </a:ext>
            </a:extLst>
          </p:cNvPr>
          <p:cNvSpPr/>
          <p:nvPr/>
        </p:nvSpPr>
        <p:spPr>
          <a:xfrm>
            <a:off x="-3117012" y="369000"/>
            <a:ext cx="6120000" cy="6120000"/>
          </a:xfrm>
          <a:prstGeom prst="donu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0" name="Blockbåge 9">
            <a:extLst>
              <a:ext uri="{FF2B5EF4-FFF2-40B4-BE49-F238E27FC236}">
                <a16:creationId xmlns:a16="http://schemas.microsoft.com/office/drawing/2014/main" id="{41369791-2245-3F4B-2887-E52CAFBB67FB}"/>
              </a:ext>
            </a:extLst>
          </p:cNvPr>
          <p:cNvSpPr/>
          <p:nvPr/>
        </p:nvSpPr>
        <p:spPr>
          <a:xfrm rot="3138302">
            <a:off x="-3292581" y="188978"/>
            <a:ext cx="6480000" cy="6480044"/>
          </a:xfrm>
          <a:prstGeom prst="blockArc">
            <a:avLst>
              <a:gd name="adj1" fmla="val 19415984"/>
              <a:gd name="adj2" fmla="val 52016"/>
              <a:gd name="adj3" fmla="val 2884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 name="Rubrik 1">
            <a:extLst>
              <a:ext uri="{FF2B5EF4-FFF2-40B4-BE49-F238E27FC236}">
                <a16:creationId xmlns:a16="http://schemas.microsoft.com/office/drawing/2014/main" id="{0451E8B0-3301-7825-9E5D-5F67CFC48F1A}"/>
              </a:ext>
            </a:extLst>
          </p:cNvPr>
          <p:cNvSpPr>
            <a:spLocks noGrp="1"/>
          </p:cNvSpPr>
          <p:nvPr>
            <p:ph type="title"/>
          </p:nvPr>
        </p:nvSpPr>
        <p:spPr>
          <a:xfrm>
            <a:off x="-399215" y="470147"/>
            <a:ext cx="2220002" cy="1599860"/>
          </a:xfrm>
        </p:spPr>
        <p:txBody>
          <a:bodyPr>
            <a:normAutofit/>
          </a:bodyPr>
          <a:lstStyle/>
          <a:p>
            <a:pPr algn="ctr"/>
            <a:r>
              <a:rPr lang="sv-SE" sz="4800" dirty="0">
                <a:solidFill>
                  <a:schemeClr val="bg1"/>
                </a:solidFill>
                <a:latin typeface="Biome" panose="020B0502040204020203" pitchFamily="34" charset="0"/>
                <a:cs typeface="Biome" panose="020B0502040204020203" pitchFamily="34" charset="0"/>
              </a:rPr>
              <a:t>10p</a:t>
            </a:r>
          </a:p>
        </p:txBody>
      </p:sp>
      <p:sp>
        <p:nvSpPr>
          <p:cNvPr id="11" name="Rubrik 1">
            <a:extLst>
              <a:ext uri="{FF2B5EF4-FFF2-40B4-BE49-F238E27FC236}">
                <a16:creationId xmlns:a16="http://schemas.microsoft.com/office/drawing/2014/main" id="{A7B969C5-97CA-79D7-2C48-5A4B9C905141}"/>
              </a:ext>
            </a:extLst>
          </p:cNvPr>
          <p:cNvSpPr txBox="1">
            <a:spLocks/>
          </p:cNvSpPr>
          <p:nvPr/>
        </p:nvSpPr>
        <p:spPr>
          <a:xfrm>
            <a:off x="710786" y="136007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8p</a:t>
            </a:r>
          </a:p>
        </p:txBody>
      </p:sp>
      <p:sp>
        <p:nvSpPr>
          <p:cNvPr id="12" name="Rubrik 1">
            <a:extLst>
              <a:ext uri="{FF2B5EF4-FFF2-40B4-BE49-F238E27FC236}">
                <a16:creationId xmlns:a16="http://schemas.microsoft.com/office/drawing/2014/main" id="{59CB77C8-9CF4-7C88-C94C-5861C10CB144}"/>
              </a:ext>
            </a:extLst>
          </p:cNvPr>
          <p:cNvSpPr txBox="1">
            <a:spLocks/>
          </p:cNvSpPr>
          <p:nvPr/>
        </p:nvSpPr>
        <p:spPr>
          <a:xfrm>
            <a:off x="1143032" y="252212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6p</a:t>
            </a:r>
          </a:p>
        </p:txBody>
      </p:sp>
      <p:sp>
        <p:nvSpPr>
          <p:cNvPr id="13" name="Rubrik 1">
            <a:extLst>
              <a:ext uri="{FF2B5EF4-FFF2-40B4-BE49-F238E27FC236}">
                <a16:creationId xmlns:a16="http://schemas.microsoft.com/office/drawing/2014/main" id="{AB2A6B52-064D-F6EC-C8D6-6CB1A10CC2D8}"/>
              </a:ext>
            </a:extLst>
          </p:cNvPr>
          <p:cNvSpPr txBox="1">
            <a:spLocks/>
          </p:cNvSpPr>
          <p:nvPr/>
        </p:nvSpPr>
        <p:spPr>
          <a:xfrm>
            <a:off x="664737" y="3951014"/>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6000" dirty="0">
                <a:solidFill>
                  <a:srgbClr val="7030A0"/>
                </a:solidFill>
                <a:latin typeface="Biome" panose="020B0502040204020203" pitchFamily="34" charset="0"/>
                <a:cs typeface="Biome" panose="020B0502040204020203" pitchFamily="34" charset="0"/>
              </a:rPr>
              <a:t>4p</a:t>
            </a:r>
          </a:p>
        </p:txBody>
      </p:sp>
      <p:sp>
        <p:nvSpPr>
          <p:cNvPr id="14" name="Rubrik 1">
            <a:extLst>
              <a:ext uri="{FF2B5EF4-FFF2-40B4-BE49-F238E27FC236}">
                <a16:creationId xmlns:a16="http://schemas.microsoft.com/office/drawing/2014/main" id="{7CCCF7E5-C96E-C0DC-CC8F-13BFC19F4B89}"/>
              </a:ext>
            </a:extLst>
          </p:cNvPr>
          <p:cNvSpPr txBox="1">
            <a:spLocks/>
          </p:cNvSpPr>
          <p:nvPr/>
        </p:nvSpPr>
        <p:spPr>
          <a:xfrm>
            <a:off x="-438372" y="4905963"/>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2p</a:t>
            </a:r>
          </a:p>
        </p:txBody>
      </p:sp>
      <p:sp>
        <p:nvSpPr>
          <p:cNvPr id="4" name="Rektangel 3">
            <a:extLst>
              <a:ext uri="{FF2B5EF4-FFF2-40B4-BE49-F238E27FC236}">
                <a16:creationId xmlns:a16="http://schemas.microsoft.com/office/drawing/2014/main" id="{88D0F2F0-A245-C4A4-9EDB-B94696BC2563}"/>
              </a:ext>
            </a:extLst>
          </p:cNvPr>
          <p:cNvSpPr/>
          <p:nvPr/>
        </p:nvSpPr>
        <p:spPr>
          <a:xfrm>
            <a:off x="0" y="6534000"/>
            <a:ext cx="12192000" cy="352177"/>
          </a:xfrm>
          <a:prstGeom prst="rect">
            <a:avLst/>
          </a:prstGeom>
          <a:solidFill>
            <a:srgbClr val="FFC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0120346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20000"/>
                                        <p:tgtEl>
                                          <p:spTgt spid="4"/>
                                        </p:tgtEl>
                                        <p:attrNameLst>
                                          <p:attrName>ppt_x</p:attrName>
                                        </p:attrNameLst>
                                      </p:cBhvr>
                                      <p:tavLst>
                                        <p:tav tm="0">
                                          <p:val>
                                            <p:strVal val="ppt_x"/>
                                          </p:val>
                                        </p:tav>
                                        <p:tav tm="100000">
                                          <p:val>
                                            <p:strVal val="0-ppt_w/2"/>
                                          </p:val>
                                        </p:tav>
                                      </p:tavLst>
                                    </p:anim>
                                    <p:anim calcmode="lin" valueType="num">
                                      <p:cBhvr additive="base">
                                        <p:cTn id="7" dur="20000"/>
                                        <p:tgtEl>
                                          <p:spTgt spid="4"/>
                                        </p:tgtEl>
                                        <p:attrNameLst>
                                          <p:attrName>ppt_y</p:attrName>
                                        </p:attrNameLst>
                                      </p:cBhvr>
                                      <p:tavLst>
                                        <p:tav tm="0">
                                          <p:val>
                                            <p:strVal val="ppt_y"/>
                                          </p:val>
                                        </p:tav>
                                        <p:tav tm="100000">
                                          <p:val>
                                            <p:strVal val="ppt_y"/>
                                          </p:val>
                                        </p:tav>
                                      </p:tavLst>
                                    </p:anim>
                                    <p:set>
                                      <p:cBhvr>
                                        <p:cTn id="8" dur="1" fill="hold">
                                          <p:stCondLst>
                                            <p:cond delay="19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D6827DEF-8BF2-31F6-46D6-EE7D9FF50FD3}"/>
            </a:ext>
          </a:extLst>
        </p:cNvPr>
        <p:cNvGrpSpPr/>
        <p:nvPr/>
      </p:nvGrpSpPr>
      <p:grpSpPr>
        <a:xfrm>
          <a:off x="0" y="0"/>
          <a:ext cx="0" cy="0"/>
          <a:chOff x="0" y="0"/>
          <a:chExt cx="0" cy="0"/>
        </a:xfrm>
      </p:grpSpPr>
      <p:sp>
        <p:nvSpPr>
          <p:cNvPr id="15" name="Rektangel 14">
            <a:extLst>
              <a:ext uri="{FF2B5EF4-FFF2-40B4-BE49-F238E27FC236}">
                <a16:creationId xmlns:a16="http://schemas.microsoft.com/office/drawing/2014/main" id="{2969652D-03A2-D560-685C-E44DB8B7B7A9}"/>
              </a:ext>
            </a:extLst>
          </p:cNvPr>
          <p:cNvSpPr/>
          <p:nvPr/>
        </p:nvSpPr>
        <p:spPr>
          <a:xfrm>
            <a:off x="0" y="0"/>
            <a:ext cx="12192000" cy="6858000"/>
          </a:xfrm>
          <a:prstGeom prst="rect">
            <a:avLst/>
          </a:prstGeom>
          <a:solidFill>
            <a:srgbClr val="7030A0">
              <a:alpha val="8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Platshållare för innehåll 6">
            <a:extLst>
              <a:ext uri="{FF2B5EF4-FFF2-40B4-BE49-F238E27FC236}">
                <a16:creationId xmlns:a16="http://schemas.microsoft.com/office/drawing/2014/main" id="{BE134288-5BAC-98DF-6060-160287D0D68C}"/>
              </a:ext>
            </a:extLst>
          </p:cNvPr>
          <p:cNvSpPr>
            <a:spLocks noGrp="1"/>
          </p:cNvSpPr>
          <p:nvPr>
            <p:ph idx="1"/>
          </p:nvPr>
        </p:nvSpPr>
        <p:spPr>
          <a:xfrm>
            <a:off x="3363034" y="1431378"/>
            <a:ext cx="8313709" cy="3532507"/>
          </a:xfrm>
        </p:spPr>
        <p:txBody>
          <a:bodyPr>
            <a:normAutofit fontScale="47500" lnSpcReduction="20000"/>
          </a:bodyPr>
          <a:lstStyle/>
          <a:p>
            <a:pPr marL="0" indent="0" algn="just">
              <a:lnSpc>
                <a:spcPct val="120000"/>
              </a:lnSpc>
              <a:buNone/>
            </a:pPr>
            <a:r>
              <a:rPr lang="sv-SE" sz="6600" dirty="0">
                <a:solidFill>
                  <a:srgbClr val="FFC000"/>
                </a:solidFill>
                <a:latin typeface="Biome" panose="020B0502040204020203" pitchFamily="34" charset="0"/>
                <a:cs typeface="Biome" panose="020B0502040204020203" pitchFamily="34" charset="0"/>
              </a:rPr>
              <a:t>Druvan i glaset rimmar den gröna nöten omfamnad av ett hårt skal. Känner ni igen denna druva vet ni att vi är i denna regnbågsnation med tre huvudstäder och hem åt bland annat golfaren Louis </a:t>
            </a:r>
            <a:r>
              <a:rPr lang="sv-SE" sz="6600" dirty="0" err="1">
                <a:solidFill>
                  <a:srgbClr val="FFC000"/>
                </a:solidFill>
                <a:latin typeface="Biome" panose="020B0502040204020203" pitchFamily="34" charset="0"/>
                <a:cs typeface="Biome" panose="020B0502040204020203" pitchFamily="34" charset="0"/>
              </a:rPr>
              <a:t>Oosthuizen</a:t>
            </a:r>
            <a:r>
              <a:rPr lang="sv-SE" sz="6600" dirty="0">
                <a:solidFill>
                  <a:srgbClr val="FFC000"/>
                </a:solidFill>
                <a:latin typeface="Biome" panose="020B0502040204020203" pitchFamily="34" charset="0"/>
                <a:cs typeface="Biome" panose="020B0502040204020203" pitchFamily="34" charset="0"/>
              </a:rPr>
              <a:t>.</a:t>
            </a:r>
            <a:endParaRPr lang="sv-SE" sz="6600" dirty="0">
              <a:solidFill>
                <a:srgbClr val="FFC000"/>
              </a:solidFill>
            </a:endParaRPr>
          </a:p>
        </p:txBody>
      </p:sp>
      <p:sp>
        <p:nvSpPr>
          <p:cNvPr id="8" name="Cirkel: ihålig 7">
            <a:extLst>
              <a:ext uri="{FF2B5EF4-FFF2-40B4-BE49-F238E27FC236}">
                <a16:creationId xmlns:a16="http://schemas.microsoft.com/office/drawing/2014/main" id="{81C94060-B203-BC2F-463A-C19DCD5E081A}"/>
              </a:ext>
            </a:extLst>
          </p:cNvPr>
          <p:cNvSpPr/>
          <p:nvPr/>
        </p:nvSpPr>
        <p:spPr>
          <a:xfrm>
            <a:off x="-3117012" y="369000"/>
            <a:ext cx="6120000" cy="6120000"/>
          </a:xfrm>
          <a:prstGeom prst="donu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0" name="Blockbåge 9">
            <a:extLst>
              <a:ext uri="{FF2B5EF4-FFF2-40B4-BE49-F238E27FC236}">
                <a16:creationId xmlns:a16="http://schemas.microsoft.com/office/drawing/2014/main" id="{B4B66D82-C55C-3A1F-254A-46676A4086A2}"/>
              </a:ext>
            </a:extLst>
          </p:cNvPr>
          <p:cNvSpPr/>
          <p:nvPr/>
        </p:nvSpPr>
        <p:spPr>
          <a:xfrm rot="5400000">
            <a:off x="-3292581" y="188978"/>
            <a:ext cx="6480000" cy="6480044"/>
          </a:xfrm>
          <a:prstGeom prst="blockArc">
            <a:avLst>
              <a:gd name="adj1" fmla="val 19415984"/>
              <a:gd name="adj2" fmla="val 52016"/>
              <a:gd name="adj3" fmla="val 2884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 name="Rubrik 1">
            <a:extLst>
              <a:ext uri="{FF2B5EF4-FFF2-40B4-BE49-F238E27FC236}">
                <a16:creationId xmlns:a16="http://schemas.microsoft.com/office/drawing/2014/main" id="{7557F883-6B78-815A-DF71-DDD32558A2D8}"/>
              </a:ext>
            </a:extLst>
          </p:cNvPr>
          <p:cNvSpPr>
            <a:spLocks noGrp="1"/>
          </p:cNvSpPr>
          <p:nvPr>
            <p:ph type="title"/>
          </p:nvPr>
        </p:nvSpPr>
        <p:spPr>
          <a:xfrm>
            <a:off x="-399215" y="470147"/>
            <a:ext cx="2220002" cy="1599860"/>
          </a:xfrm>
        </p:spPr>
        <p:txBody>
          <a:bodyPr>
            <a:normAutofit/>
          </a:bodyPr>
          <a:lstStyle/>
          <a:p>
            <a:pPr algn="ctr"/>
            <a:r>
              <a:rPr lang="sv-SE" sz="4800" dirty="0">
                <a:solidFill>
                  <a:schemeClr val="bg1"/>
                </a:solidFill>
                <a:latin typeface="Biome" panose="020B0502040204020203" pitchFamily="34" charset="0"/>
                <a:cs typeface="Biome" panose="020B0502040204020203" pitchFamily="34" charset="0"/>
              </a:rPr>
              <a:t>10p</a:t>
            </a:r>
          </a:p>
        </p:txBody>
      </p:sp>
      <p:sp>
        <p:nvSpPr>
          <p:cNvPr id="11" name="Rubrik 1">
            <a:extLst>
              <a:ext uri="{FF2B5EF4-FFF2-40B4-BE49-F238E27FC236}">
                <a16:creationId xmlns:a16="http://schemas.microsoft.com/office/drawing/2014/main" id="{84A07200-00C0-430A-8DDE-4304D349128C}"/>
              </a:ext>
            </a:extLst>
          </p:cNvPr>
          <p:cNvSpPr txBox="1">
            <a:spLocks/>
          </p:cNvSpPr>
          <p:nvPr/>
        </p:nvSpPr>
        <p:spPr>
          <a:xfrm>
            <a:off x="710786" y="136007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8p</a:t>
            </a:r>
          </a:p>
        </p:txBody>
      </p:sp>
      <p:sp>
        <p:nvSpPr>
          <p:cNvPr id="12" name="Rubrik 1">
            <a:extLst>
              <a:ext uri="{FF2B5EF4-FFF2-40B4-BE49-F238E27FC236}">
                <a16:creationId xmlns:a16="http://schemas.microsoft.com/office/drawing/2014/main" id="{E0DA4778-F0A6-AA09-A5A5-37711ED19C42}"/>
              </a:ext>
            </a:extLst>
          </p:cNvPr>
          <p:cNvSpPr txBox="1">
            <a:spLocks/>
          </p:cNvSpPr>
          <p:nvPr/>
        </p:nvSpPr>
        <p:spPr>
          <a:xfrm>
            <a:off x="1143032" y="2522127"/>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6p</a:t>
            </a:r>
          </a:p>
        </p:txBody>
      </p:sp>
      <p:sp>
        <p:nvSpPr>
          <p:cNvPr id="13" name="Rubrik 1">
            <a:extLst>
              <a:ext uri="{FF2B5EF4-FFF2-40B4-BE49-F238E27FC236}">
                <a16:creationId xmlns:a16="http://schemas.microsoft.com/office/drawing/2014/main" id="{E4A7E2AF-5511-F551-9414-8C724A74350A}"/>
              </a:ext>
            </a:extLst>
          </p:cNvPr>
          <p:cNvSpPr txBox="1">
            <a:spLocks/>
          </p:cNvSpPr>
          <p:nvPr/>
        </p:nvSpPr>
        <p:spPr>
          <a:xfrm>
            <a:off x="664737" y="3951014"/>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4800" dirty="0">
                <a:solidFill>
                  <a:schemeClr val="bg1"/>
                </a:solidFill>
                <a:latin typeface="Biome" panose="020B0502040204020203" pitchFamily="34" charset="0"/>
                <a:cs typeface="Biome" panose="020B0502040204020203" pitchFamily="34" charset="0"/>
              </a:rPr>
              <a:t>4p</a:t>
            </a:r>
          </a:p>
        </p:txBody>
      </p:sp>
      <p:sp>
        <p:nvSpPr>
          <p:cNvPr id="14" name="Rubrik 1">
            <a:extLst>
              <a:ext uri="{FF2B5EF4-FFF2-40B4-BE49-F238E27FC236}">
                <a16:creationId xmlns:a16="http://schemas.microsoft.com/office/drawing/2014/main" id="{95703CAE-91EC-4316-019B-6E58AB5273CD}"/>
              </a:ext>
            </a:extLst>
          </p:cNvPr>
          <p:cNvSpPr txBox="1">
            <a:spLocks/>
          </p:cNvSpPr>
          <p:nvPr/>
        </p:nvSpPr>
        <p:spPr>
          <a:xfrm>
            <a:off x="-438372" y="4905963"/>
            <a:ext cx="2220002" cy="1599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6000" dirty="0">
                <a:solidFill>
                  <a:srgbClr val="7030A0"/>
                </a:solidFill>
                <a:latin typeface="Biome" panose="020B0502040204020203" pitchFamily="34" charset="0"/>
                <a:cs typeface="Biome" panose="020B0502040204020203" pitchFamily="34" charset="0"/>
              </a:rPr>
              <a:t>2p</a:t>
            </a:r>
          </a:p>
        </p:txBody>
      </p:sp>
      <p:sp>
        <p:nvSpPr>
          <p:cNvPr id="4" name="Rektangel 3">
            <a:extLst>
              <a:ext uri="{FF2B5EF4-FFF2-40B4-BE49-F238E27FC236}">
                <a16:creationId xmlns:a16="http://schemas.microsoft.com/office/drawing/2014/main" id="{73D1ACB3-D383-FBBE-5D3A-F520836AC8EC}"/>
              </a:ext>
            </a:extLst>
          </p:cNvPr>
          <p:cNvSpPr/>
          <p:nvPr/>
        </p:nvSpPr>
        <p:spPr>
          <a:xfrm>
            <a:off x="0" y="6534000"/>
            <a:ext cx="12192000" cy="352177"/>
          </a:xfrm>
          <a:prstGeom prst="rect">
            <a:avLst/>
          </a:prstGeom>
          <a:solidFill>
            <a:srgbClr val="FFC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4803210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20000"/>
                                        <p:tgtEl>
                                          <p:spTgt spid="4"/>
                                        </p:tgtEl>
                                        <p:attrNameLst>
                                          <p:attrName>ppt_x</p:attrName>
                                        </p:attrNameLst>
                                      </p:cBhvr>
                                      <p:tavLst>
                                        <p:tav tm="0">
                                          <p:val>
                                            <p:strVal val="ppt_x"/>
                                          </p:val>
                                        </p:tav>
                                        <p:tav tm="100000">
                                          <p:val>
                                            <p:strVal val="0-ppt_w/2"/>
                                          </p:val>
                                        </p:tav>
                                      </p:tavLst>
                                    </p:anim>
                                    <p:anim calcmode="lin" valueType="num">
                                      <p:cBhvr additive="base">
                                        <p:cTn id="7" dur="20000"/>
                                        <p:tgtEl>
                                          <p:spTgt spid="4"/>
                                        </p:tgtEl>
                                        <p:attrNameLst>
                                          <p:attrName>ppt_y</p:attrName>
                                        </p:attrNameLst>
                                      </p:cBhvr>
                                      <p:tavLst>
                                        <p:tav tm="0">
                                          <p:val>
                                            <p:strVal val="ppt_y"/>
                                          </p:val>
                                        </p:tav>
                                        <p:tav tm="100000">
                                          <p:val>
                                            <p:strVal val="ppt_y"/>
                                          </p:val>
                                        </p:tav>
                                      </p:tavLst>
                                    </p:anim>
                                    <p:set>
                                      <p:cBhvr>
                                        <p:cTn id="8" dur="1" fill="hold">
                                          <p:stCondLst>
                                            <p:cond delay="19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62620</TotalTime>
  <Words>1208</Words>
  <Application>Microsoft Office PowerPoint</Application>
  <PresentationFormat>Bredbild</PresentationFormat>
  <Paragraphs>216</Paragraphs>
  <Slides>22</Slides>
  <Notes>14</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22</vt:i4>
      </vt:variant>
    </vt:vector>
  </HeadingPairs>
  <TitlesOfParts>
    <vt:vector size="28" baseType="lpstr">
      <vt:lpstr>Aptos</vt:lpstr>
      <vt:lpstr>Aptos Display</vt:lpstr>
      <vt:lpstr>Arial</vt:lpstr>
      <vt:lpstr>Biome</vt:lpstr>
      <vt:lpstr>Wingdings</vt:lpstr>
      <vt:lpstr>Office-tema</vt:lpstr>
      <vt:lpstr>PowerPoint-presentation</vt:lpstr>
      <vt:lpstr>Vinkunskap</vt:lpstr>
      <vt:lpstr> Vad har vi i glaset? </vt:lpstr>
      <vt:lpstr>10p</vt:lpstr>
      <vt:lpstr>10p</vt:lpstr>
      <vt:lpstr>10p</vt:lpstr>
      <vt:lpstr>10p</vt:lpstr>
      <vt:lpstr>10p</vt:lpstr>
      <vt:lpstr>10p</vt:lpstr>
      <vt:lpstr>PowerPoint-presentation</vt:lpstr>
      <vt:lpstr>PowerPoint-presentation</vt:lpstr>
      <vt:lpstr>Stellenbosch Sydafrika</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 Eriksson</dc:creator>
  <cp:lastModifiedBy>Simon Eriksson</cp:lastModifiedBy>
  <cp:revision>10</cp:revision>
  <dcterms:created xsi:type="dcterms:W3CDTF">2025-11-07T17:31:09Z</dcterms:created>
  <dcterms:modified xsi:type="dcterms:W3CDTF">2026-01-31T19:14:46Z</dcterms:modified>
</cp:coreProperties>
</file>